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0"/>
  </p:notesMasterIdLst>
  <p:sldIdLst>
    <p:sldId id="256" r:id="rId5"/>
    <p:sldId id="257" r:id="rId6"/>
    <p:sldId id="261" r:id="rId7"/>
    <p:sldId id="287" r:id="rId8"/>
    <p:sldId id="262" r:id="rId9"/>
    <p:sldId id="258" r:id="rId10"/>
    <p:sldId id="264" r:id="rId11"/>
    <p:sldId id="280" r:id="rId12"/>
    <p:sldId id="271" r:id="rId13"/>
    <p:sldId id="272" r:id="rId14"/>
    <p:sldId id="273" r:id="rId15"/>
    <p:sldId id="276" r:id="rId16"/>
    <p:sldId id="282" r:id="rId17"/>
    <p:sldId id="286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CB"/>
    <a:srgbClr val="2A6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B66AD-44B8-48B2-BBF7-8BE8818605B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F2954F5-0530-4791-BF1C-5494BCAA08E5}">
      <dgm:prSet/>
      <dgm:spPr/>
      <dgm:t>
        <a:bodyPr/>
        <a:lstStyle/>
        <a:p>
          <a:r>
            <a:rPr lang="en-US" b="1" dirty="0"/>
            <a:t>Introduction</a:t>
          </a:r>
          <a:endParaRPr lang="en-US" dirty="0"/>
        </a:p>
      </dgm:t>
    </dgm:pt>
    <dgm:pt modelId="{2EB5E917-64AA-4942-AFB4-89873E99296D}" type="parTrans" cxnId="{D1EDA9BD-FCD1-4201-8C7C-81EBAF153B22}">
      <dgm:prSet/>
      <dgm:spPr/>
      <dgm:t>
        <a:bodyPr/>
        <a:lstStyle/>
        <a:p>
          <a:endParaRPr lang="en-US"/>
        </a:p>
      </dgm:t>
    </dgm:pt>
    <dgm:pt modelId="{EDE527D2-6D5E-43A3-A59B-5BD0E0C88EFA}" type="sibTrans" cxnId="{D1EDA9BD-FCD1-4201-8C7C-81EBAF153B22}">
      <dgm:prSet/>
      <dgm:spPr/>
      <dgm:t>
        <a:bodyPr/>
        <a:lstStyle/>
        <a:p>
          <a:endParaRPr lang="en-US"/>
        </a:p>
      </dgm:t>
    </dgm:pt>
    <dgm:pt modelId="{83B99944-CEFA-41C3-8A2B-DE0359B0655E}">
      <dgm:prSet/>
      <dgm:spPr/>
      <dgm:t>
        <a:bodyPr/>
        <a:lstStyle/>
        <a:p>
          <a:r>
            <a:rPr lang="en-US" b="1" dirty="0"/>
            <a:t>Database Design	</a:t>
          </a:r>
          <a:endParaRPr lang="en-US" dirty="0"/>
        </a:p>
      </dgm:t>
    </dgm:pt>
    <dgm:pt modelId="{73B78CBB-A87B-4043-B828-43B4FEBE2150}" type="parTrans" cxnId="{C667DF28-1AB9-4601-986D-9A027296956C}">
      <dgm:prSet/>
      <dgm:spPr/>
      <dgm:t>
        <a:bodyPr/>
        <a:lstStyle/>
        <a:p>
          <a:endParaRPr lang="en-US"/>
        </a:p>
      </dgm:t>
    </dgm:pt>
    <dgm:pt modelId="{587C4ED2-4D70-45B9-AA0D-A6943878EB7C}" type="sibTrans" cxnId="{C667DF28-1AB9-4601-986D-9A027296956C}">
      <dgm:prSet/>
      <dgm:spPr/>
      <dgm:t>
        <a:bodyPr/>
        <a:lstStyle/>
        <a:p>
          <a:endParaRPr lang="en-US"/>
        </a:p>
      </dgm:t>
    </dgm:pt>
    <dgm:pt modelId="{8D0AB246-BD88-4546-8917-3DE2510BCF6F}">
      <dgm:prSet/>
      <dgm:spPr/>
      <dgm:t>
        <a:bodyPr/>
        <a:lstStyle/>
        <a:p>
          <a:pPr rtl="0"/>
          <a:r>
            <a:rPr lang="en-US" b="1" dirty="0">
              <a:solidFill>
                <a:srgbClr val="FFFFFF"/>
              </a:solidFill>
              <a:latin typeface="+mn-lt"/>
              <a:ea typeface="+mj-ea"/>
              <a:cs typeface="+mj-cs"/>
            </a:rPr>
            <a:t>Relational Database using Referential Integrity</a:t>
          </a:r>
          <a:r>
            <a:rPr lang="en-US" b="1" dirty="0">
              <a:latin typeface="+mn-lt"/>
              <a:ea typeface="+mj-ea"/>
              <a:cs typeface="+mj-cs"/>
            </a:rPr>
            <a:t> </a:t>
          </a:r>
          <a:endParaRPr lang="en-US" b="1" dirty="0">
            <a:latin typeface="+mn-lt"/>
          </a:endParaRPr>
        </a:p>
      </dgm:t>
    </dgm:pt>
    <dgm:pt modelId="{4710DC92-2782-413F-8963-5616B740BA6B}" type="parTrans" cxnId="{5DDF9382-3ABA-416E-941F-617C27C99B79}">
      <dgm:prSet/>
      <dgm:spPr/>
      <dgm:t>
        <a:bodyPr/>
        <a:lstStyle/>
        <a:p>
          <a:endParaRPr lang="en-US"/>
        </a:p>
      </dgm:t>
    </dgm:pt>
    <dgm:pt modelId="{1AE99FD9-5B0D-4F52-9515-C83FE555587A}" type="sibTrans" cxnId="{5DDF9382-3ABA-416E-941F-617C27C99B79}">
      <dgm:prSet/>
      <dgm:spPr/>
      <dgm:t>
        <a:bodyPr/>
        <a:lstStyle/>
        <a:p>
          <a:endParaRPr lang="en-US"/>
        </a:p>
      </dgm:t>
    </dgm:pt>
    <dgm:pt modelId="{2F0790B0-F075-42F1-92B9-CA9BAA2247DC}">
      <dgm:prSet/>
      <dgm:spPr/>
      <dgm:t>
        <a:bodyPr/>
        <a:lstStyle/>
        <a:p>
          <a:r>
            <a:rPr lang="en-US" b="1" dirty="0"/>
            <a:t>Normalization</a:t>
          </a:r>
          <a:endParaRPr lang="en-US" dirty="0"/>
        </a:p>
      </dgm:t>
    </dgm:pt>
    <dgm:pt modelId="{2993845E-4ABC-428C-8013-C4AFCB30666F}" type="parTrans" cxnId="{3D29D7AE-C538-428A-9B8E-77F753AA0B25}">
      <dgm:prSet/>
      <dgm:spPr/>
      <dgm:t>
        <a:bodyPr/>
        <a:lstStyle/>
        <a:p>
          <a:endParaRPr lang="en-US"/>
        </a:p>
      </dgm:t>
    </dgm:pt>
    <dgm:pt modelId="{CF296534-2747-433B-B473-0F0FC796384D}" type="sibTrans" cxnId="{3D29D7AE-C538-428A-9B8E-77F753AA0B25}">
      <dgm:prSet/>
      <dgm:spPr/>
      <dgm:t>
        <a:bodyPr/>
        <a:lstStyle/>
        <a:p>
          <a:endParaRPr lang="en-US"/>
        </a:p>
      </dgm:t>
    </dgm:pt>
    <dgm:pt modelId="{064B9FDA-35EA-4726-BCA2-C368504EE39A}">
      <dgm:prSet/>
      <dgm:spPr/>
      <dgm:t>
        <a:bodyPr/>
        <a:lstStyle/>
        <a:p>
          <a:r>
            <a:rPr lang="en-US" b="1" dirty="0"/>
            <a:t>SQL</a:t>
          </a:r>
          <a:endParaRPr lang="en-US" dirty="0"/>
        </a:p>
      </dgm:t>
    </dgm:pt>
    <dgm:pt modelId="{B8BE9EF8-5556-436D-ACE7-58401C24568A}" type="parTrans" cxnId="{816D8A51-1DA5-4D00-8304-C35C57069964}">
      <dgm:prSet/>
      <dgm:spPr/>
      <dgm:t>
        <a:bodyPr/>
        <a:lstStyle/>
        <a:p>
          <a:endParaRPr lang="en-US"/>
        </a:p>
      </dgm:t>
    </dgm:pt>
    <dgm:pt modelId="{1ED8FBD2-CA56-41B2-BCA8-C1318CEF7984}" type="sibTrans" cxnId="{816D8A51-1DA5-4D00-8304-C35C57069964}">
      <dgm:prSet/>
      <dgm:spPr/>
      <dgm:t>
        <a:bodyPr/>
        <a:lstStyle/>
        <a:p>
          <a:endParaRPr lang="en-US"/>
        </a:p>
      </dgm:t>
    </dgm:pt>
    <dgm:pt modelId="{52600A57-C2A1-4FB0-91EB-42D8BE38C2A7}">
      <dgm:prSet/>
      <dgm:spPr/>
      <dgm:t>
        <a:bodyPr/>
        <a:lstStyle/>
        <a:p>
          <a:r>
            <a:rPr lang="en-US" b="1" dirty="0"/>
            <a:t>PL/SQL</a:t>
          </a:r>
          <a:endParaRPr lang="en-US" dirty="0"/>
        </a:p>
      </dgm:t>
    </dgm:pt>
    <dgm:pt modelId="{CCD2028B-F095-4A4C-B0A0-E5BC92BAC809}" type="parTrans" cxnId="{CA8BDAD5-AA32-4716-ACEA-14D358043B86}">
      <dgm:prSet/>
      <dgm:spPr/>
      <dgm:t>
        <a:bodyPr/>
        <a:lstStyle/>
        <a:p>
          <a:endParaRPr lang="en-US"/>
        </a:p>
      </dgm:t>
    </dgm:pt>
    <dgm:pt modelId="{26EF646C-3FC9-44F9-B23B-BB96E3050359}" type="sibTrans" cxnId="{CA8BDAD5-AA32-4716-ACEA-14D358043B86}">
      <dgm:prSet/>
      <dgm:spPr/>
      <dgm:t>
        <a:bodyPr/>
        <a:lstStyle/>
        <a:p>
          <a:endParaRPr lang="en-US"/>
        </a:p>
      </dgm:t>
    </dgm:pt>
    <dgm:pt modelId="{2B3E44F1-791E-784C-8C94-D9C6809F3CA4}">
      <dgm:prSet/>
      <dgm:spPr/>
      <dgm:t>
        <a:bodyPr/>
        <a:lstStyle/>
        <a:p>
          <a:r>
            <a:rPr lang="en-US" b="1" dirty="0"/>
            <a:t>Need, Requirements and Functionality</a:t>
          </a:r>
        </a:p>
      </dgm:t>
    </dgm:pt>
    <dgm:pt modelId="{ADA2CC74-372D-8F48-9175-65F5786AFA86}" type="parTrans" cxnId="{C21F09A2-B9E7-4E4F-B04F-2EE93FE1DF2F}">
      <dgm:prSet/>
      <dgm:spPr/>
      <dgm:t>
        <a:bodyPr/>
        <a:lstStyle/>
        <a:p>
          <a:endParaRPr lang="en-US"/>
        </a:p>
      </dgm:t>
    </dgm:pt>
    <dgm:pt modelId="{B89A156B-5CC5-0440-8B79-5EA411231BC2}" type="sibTrans" cxnId="{C21F09A2-B9E7-4E4F-B04F-2EE93FE1DF2F}">
      <dgm:prSet/>
      <dgm:spPr/>
      <dgm:t>
        <a:bodyPr/>
        <a:lstStyle/>
        <a:p>
          <a:endParaRPr lang="en-US"/>
        </a:p>
      </dgm:t>
    </dgm:pt>
    <dgm:pt modelId="{E2E93BC1-7B31-409C-8D3B-11C11127A2B9}">
      <dgm:prSet phldr="0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ORDBMS</a:t>
          </a:r>
        </a:p>
      </dgm:t>
    </dgm:pt>
    <dgm:pt modelId="{78E57438-4E6E-4936-83E6-F83EA772AF90}" type="parTrans" cxnId="{A71B33C0-1ACB-4C91-9731-7AB0574481CA}">
      <dgm:prSet/>
      <dgm:spPr/>
    </dgm:pt>
    <dgm:pt modelId="{5B2A9E05-6EE4-4747-AE31-AF1B7F31C235}" type="sibTrans" cxnId="{A71B33C0-1ACB-4C91-9731-7AB0574481CA}">
      <dgm:prSet/>
      <dgm:spPr/>
    </dgm:pt>
    <dgm:pt modelId="{7AD822DC-44BC-47C0-83D0-B82FF97A8C93}">
      <dgm:prSet phldr="0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Learned Skills and Future Improvements</a:t>
          </a:r>
        </a:p>
      </dgm:t>
    </dgm:pt>
    <dgm:pt modelId="{5C77E347-C912-4D6F-8284-9F63F5AB3529}" type="parTrans" cxnId="{C5AFAF0C-E122-4FEA-8042-B3A8783DF142}">
      <dgm:prSet/>
      <dgm:spPr/>
    </dgm:pt>
    <dgm:pt modelId="{596489E6-C404-4258-9A8F-3694EA604760}" type="sibTrans" cxnId="{C5AFAF0C-E122-4FEA-8042-B3A8783DF142}">
      <dgm:prSet/>
      <dgm:spPr/>
    </dgm:pt>
    <dgm:pt modelId="{BF0222F4-932B-3F4D-B7AA-F89EFE5F0B5E}" type="pres">
      <dgm:prSet presAssocID="{0E6B66AD-44B8-48B2-BBF7-8BE8818605B4}" presName="linear" presStyleCnt="0">
        <dgm:presLayoutVars>
          <dgm:animLvl val="lvl"/>
          <dgm:resizeHandles val="exact"/>
        </dgm:presLayoutVars>
      </dgm:prSet>
      <dgm:spPr/>
    </dgm:pt>
    <dgm:pt modelId="{CDABA67C-1770-9643-80F7-F78F662B136C}" type="pres">
      <dgm:prSet presAssocID="{AF2954F5-0530-4791-BF1C-5494BCAA08E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77EF4751-96A0-1241-A202-95473AC37168}" type="pres">
      <dgm:prSet presAssocID="{EDE527D2-6D5E-43A3-A59B-5BD0E0C88EFA}" presName="spacer" presStyleCnt="0"/>
      <dgm:spPr/>
    </dgm:pt>
    <dgm:pt modelId="{50EAC83E-8110-3F46-B7E1-DA0198A42667}" type="pres">
      <dgm:prSet presAssocID="{2B3E44F1-791E-784C-8C94-D9C6809F3CA4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22E64A87-5AA4-084E-A520-9F3BCD47EBB3}" type="pres">
      <dgm:prSet presAssocID="{B89A156B-5CC5-0440-8B79-5EA411231BC2}" presName="spacer" presStyleCnt="0"/>
      <dgm:spPr/>
    </dgm:pt>
    <dgm:pt modelId="{B0E3D5F3-86AB-9D46-985B-4CCD9E711C58}" type="pres">
      <dgm:prSet presAssocID="{83B99944-CEFA-41C3-8A2B-DE0359B0655E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4A59B7C-2312-0342-8B64-94E5AC4B19A4}" type="pres">
      <dgm:prSet presAssocID="{587C4ED2-4D70-45B9-AA0D-A6943878EB7C}" presName="spacer" presStyleCnt="0"/>
      <dgm:spPr/>
    </dgm:pt>
    <dgm:pt modelId="{585552A2-0F1D-B843-B0FD-DB7D008CCEE1}" type="pres">
      <dgm:prSet presAssocID="{8D0AB246-BD88-4546-8917-3DE2510BCF6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79FB6CC-C814-F64B-ABFF-1A56F7E840D7}" type="pres">
      <dgm:prSet presAssocID="{1AE99FD9-5B0D-4F52-9515-C83FE555587A}" presName="spacer" presStyleCnt="0"/>
      <dgm:spPr/>
    </dgm:pt>
    <dgm:pt modelId="{8641F22C-E8CB-194C-8788-6FACCD231F76}" type="pres">
      <dgm:prSet presAssocID="{2F0790B0-F075-42F1-92B9-CA9BAA2247DC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9BF9B5B-A639-4D4A-AA4A-936353B6613B}" type="pres">
      <dgm:prSet presAssocID="{CF296534-2747-433B-B473-0F0FC796384D}" presName="spacer" presStyleCnt="0"/>
      <dgm:spPr/>
    </dgm:pt>
    <dgm:pt modelId="{FA4D8995-05D9-574A-A4A0-B65905365899}" type="pres">
      <dgm:prSet presAssocID="{064B9FDA-35EA-4726-BCA2-C368504EE39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41AF0DC0-E883-E249-AC7B-1E3A17C1DD04}" type="pres">
      <dgm:prSet presAssocID="{1ED8FBD2-CA56-41B2-BCA8-C1318CEF7984}" presName="spacer" presStyleCnt="0"/>
      <dgm:spPr/>
    </dgm:pt>
    <dgm:pt modelId="{B9BFF9DF-BE4E-1245-9966-5AAFA05DB2A8}" type="pres">
      <dgm:prSet presAssocID="{52600A57-C2A1-4FB0-91EB-42D8BE38C2A7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2E8A3E00-55DE-4E60-A421-544641A76BD1}" type="pres">
      <dgm:prSet presAssocID="{26EF646C-3FC9-44F9-B23B-BB96E3050359}" presName="spacer" presStyleCnt="0"/>
      <dgm:spPr/>
    </dgm:pt>
    <dgm:pt modelId="{3E155098-A370-418C-82E4-BA3525A6B44D}" type="pres">
      <dgm:prSet presAssocID="{E2E93BC1-7B31-409C-8D3B-11C11127A2B9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4825068C-948F-4D9C-9706-24A92345B6B2}" type="pres">
      <dgm:prSet presAssocID="{5B2A9E05-6EE4-4747-AE31-AF1B7F31C235}" presName="spacer" presStyleCnt="0"/>
      <dgm:spPr/>
    </dgm:pt>
    <dgm:pt modelId="{E4D68278-3219-43E9-A1A4-DDAED81C7710}" type="pres">
      <dgm:prSet presAssocID="{7AD822DC-44BC-47C0-83D0-B82FF97A8C93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5AFAF0C-E122-4FEA-8042-B3A8783DF142}" srcId="{0E6B66AD-44B8-48B2-BBF7-8BE8818605B4}" destId="{7AD822DC-44BC-47C0-83D0-B82FF97A8C93}" srcOrd="8" destOrd="0" parTransId="{5C77E347-C912-4D6F-8284-9F63F5AB3529}" sibTransId="{596489E6-C404-4258-9A8F-3694EA604760}"/>
    <dgm:cxn modelId="{3E56DD0E-B347-461A-AA8E-69082BAA4E93}" type="presOf" srcId="{83B99944-CEFA-41C3-8A2B-DE0359B0655E}" destId="{B0E3D5F3-86AB-9D46-985B-4CCD9E711C58}" srcOrd="0" destOrd="0" presId="urn:microsoft.com/office/officeart/2005/8/layout/vList2"/>
    <dgm:cxn modelId="{5FDB7910-AA21-440B-B1FF-DADD45577B4B}" type="presOf" srcId="{2B3E44F1-791E-784C-8C94-D9C6809F3CA4}" destId="{50EAC83E-8110-3F46-B7E1-DA0198A42667}" srcOrd="0" destOrd="0" presId="urn:microsoft.com/office/officeart/2005/8/layout/vList2"/>
    <dgm:cxn modelId="{69C23D16-255C-4396-8622-DE694E1B9610}" type="presOf" srcId="{7AD822DC-44BC-47C0-83D0-B82FF97A8C93}" destId="{E4D68278-3219-43E9-A1A4-DDAED81C7710}" srcOrd="0" destOrd="0" presId="urn:microsoft.com/office/officeart/2005/8/layout/vList2"/>
    <dgm:cxn modelId="{C667DF28-1AB9-4601-986D-9A027296956C}" srcId="{0E6B66AD-44B8-48B2-BBF7-8BE8818605B4}" destId="{83B99944-CEFA-41C3-8A2B-DE0359B0655E}" srcOrd="2" destOrd="0" parTransId="{73B78CBB-A87B-4043-B828-43B4FEBE2150}" sibTransId="{587C4ED2-4D70-45B9-AA0D-A6943878EB7C}"/>
    <dgm:cxn modelId="{314B0532-D392-40E5-81EA-0548F2F0A7B0}" type="presOf" srcId="{52600A57-C2A1-4FB0-91EB-42D8BE38C2A7}" destId="{B9BFF9DF-BE4E-1245-9966-5AAFA05DB2A8}" srcOrd="0" destOrd="0" presId="urn:microsoft.com/office/officeart/2005/8/layout/vList2"/>
    <dgm:cxn modelId="{816D8A51-1DA5-4D00-8304-C35C57069964}" srcId="{0E6B66AD-44B8-48B2-BBF7-8BE8818605B4}" destId="{064B9FDA-35EA-4726-BCA2-C368504EE39A}" srcOrd="5" destOrd="0" parTransId="{B8BE9EF8-5556-436D-ACE7-58401C24568A}" sibTransId="{1ED8FBD2-CA56-41B2-BCA8-C1318CEF7984}"/>
    <dgm:cxn modelId="{5DDF9382-3ABA-416E-941F-617C27C99B79}" srcId="{0E6B66AD-44B8-48B2-BBF7-8BE8818605B4}" destId="{8D0AB246-BD88-4546-8917-3DE2510BCF6F}" srcOrd="3" destOrd="0" parTransId="{4710DC92-2782-413F-8963-5616B740BA6B}" sibTransId="{1AE99FD9-5B0D-4F52-9515-C83FE555587A}"/>
    <dgm:cxn modelId="{11413583-C3CA-4BF6-B566-3D91DBA89B86}" type="presOf" srcId="{8D0AB246-BD88-4546-8917-3DE2510BCF6F}" destId="{585552A2-0F1D-B843-B0FD-DB7D008CCEE1}" srcOrd="0" destOrd="0" presId="urn:microsoft.com/office/officeart/2005/8/layout/vList2"/>
    <dgm:cxn modelId="{7B5F4085-3215-4C4B-852A-3412444A8C5A}" type="presOf" srcId="{064B9FDA-35EA-4726-BCA2-C368504EE39A}" destId="{FA4D8995-05D9-574A-A4A0-B65905365899}" srcOrd="0" destOrd="0" presId="urn:microsoft.com/office/officeart/2005/8/layout/vList2"/>
    <dgm:cxn modelId="{C21F09A2-B9E7-4E4F-B04F-2EE93FE1DF2F}" srcId="{0E6B66AD-44B8-48B2-BBF7-8BE8818605B4}" destId="{2B3E44F1-791E-784C-8C94-D9C6809F3CA4}" srcOrd="1" destOrd="0" parTransId="{ADA2CC74-372D-8F48-9175-65F5786AFA86}" sibTransId="{B89A156B-5CC5-0440-8B79-5EA411231BC2}"/>
    <dgm:cxn modelId="{3D29D7AE-C538-428A-9B8E-77F753AA0B25}" srcId="{0E6B66AD-44B8-48B2-BBF7-8BE8818605B4}" destId="{2F0790B0-F075-42F1-92B9-CA9BAA2247DC}" srcOrd="4" destOrd="0" parTransId="{2993845E-4ABC-428C-8013-C4AFCB30666F}" sibTransId="{CF296534-2747-433B-B473-0F0FC796384D}"/>
    <dgm:cxn modelId="{981FFFB4-706D-3244-A9BF-6CEC8226A05B}" type="presOf" srcId="{0E6B66AD-44B8-48B2-BBF7-8BE8818605B4}" destId="{BF0222F4-932B-3F4D-B7AA-F89EFE5F0B5E}" srcOrd="0" destOrd="0" presId="urn:microsoft.com/office/officeart/2005/8/layout/vList2"/>
    <dgm:cxn modelId="{39947CBD-1848-4719-ABC6-2CAB4D89F538}" type="presOf" srcId="{2F0790B0-F075-42F1-92B9-CA9BAA2247DC}" destId="{8641F22C-E8CB-194C-8788-6FACCD231F76}" srcOrd="0" destOrd="0" presId="urn:microsoft.com/office/officeart/2005/8/layout/vList2"/>
    <dgm:cxn modelId="{D1EDA9BD-FCD1-4201-8C7C-81EBAF153B22}" srcId="{0E6B66AD-44B8-48B2-BBF7-8BE8818605B4}" destId="{AF2954F5-0530-4791-BF1C-5494BCAA08E5}" srcOrd="0" destOrd="0" parTransId="{2EB5E917-64AA-4942-AFB4-89873E99296D}" sibTransId="{EDE527D2-6D5E-43A3-A59B-5BD0E0C88EFA}"/>
    <dgm:cxn modelId="{A71B33C0-1ACB-4C91-9731-7AB0574481CA}" srcId="{0E6B66AD-44B8-48B2-BBF7-8BE8818605B4}" destId="{E2E93BC1-7B31-409C-8D3B-11C11127A2B9}" srcOrd="7" destOrd="0" parTransId="{78E57438-4E6E-4936-83E6-F83EA772AF90}" sibTransId="{5B2A9E05-6EE4-4747-AE31-AF1B7F31C235}"/>
    <dgm:cxn modelId="{D18984C2-2FFA-4119-82B4-DADED95E2102}" type="presOf" srcId="{AF2954F5-0530-4791-BF1C-5494BCAA08E5}" destId="{CDABA67C-1770-9643-80F7-F78F662B136C}" srcOrd="0" destOrd="0" presId="urn:microsoft.com/office/officeart/2005/8/layout/vList2"/>
    <dgm:cxn modelId="{CA8BDAD5-AA32-4716-ACEA-14D358043B86}" srcId="{0E6B66AD-44B8-48B2-BBF7-8BE8818605B4}" destId="{52600A57-C2A1-4FB0-91EB-42D8BE38C2A7}" srcOrd="6" destOrd="0" parTransId="{CCD2028B-F095-4A4C-B0A0-E5BC92BAC809}" sibTransId="{26EF646C-3FC9-44F9-B23B-BB96E3050359}"/>
    <dgm:cxn modelId="{0EFA95E3-2BBB-4C27-BCC0-8A83484EED05}" type="presOf" srcId="{E2E93BC1-7B31-409C-8D3B-11C11127A2B9}" destId="{3E155098-A370-418C-82E4-BA3525A6B44D}" srcOrd="0" destOrd="0" presId="urn:microsoft.com/office/officeart/2005/8/layout/vList2"/>
    <dgm:cxn modelId="{8A3D45AF-80EF-4F7E-8ED6-0497E0EB48C8}" type="presParOf" srcId="{BF0222F4-932B-3F4D-B7AA-F89EFE5F0B5E}" destId="{CDABA67C-1770-9643-80F7-F78F662B136C}" srcOrd="0" destOrd="0" presId="urn:microsoft.com/office/officeart/2005/8/layout/vList2"/>
    <dgm:cxn modelId="{9BB9220C-3938-458E-91D1-57E5F7BA904C}" type="presParOf" srcId="{BF0222F4-932B-3F4D-B7AA-F89EFE5F0B5E}" destId="{77EF4751-96A0-1241-A202-95473AC37168}" srcOrd="1" destOrd="0" presId="urn:microsoft.com/office/officeart/2005/8/layout/vList2"/>
    <dgm:cxn modelId="{A82FFB6A-832C-4182-B9F5-728705BED74E}" type="presParOf" srcId="{BF0222F4-932B-3F4D-B7AA-F89EFE5F0B5E}" destId="{50EAC83E-8110-3F46-B7E1-DA0198A42667}" srcOrd="2" destOrd="0" presId="urn:microsoft.com/office/officeart/2005/8/layout/vList2"/>
    <dgm:cxn modelId="{930EA6A1-536D-4BB1-B037-433031CC4BE9}" type="presParOf" srcId="{BF0222F4-932B-3F4D-B7AA-F89EFE5F0B5E}" destId="{22E64A87-5AA4-084E-A520-9F3BCD47EBB3}" srcOrd="3" destOrd="0" presId="urn:microsoft.com/office/officeart/2005/8/layout/vList2"/>
    <dgm:cxn modelId="{70AB07FA-E507-49B9-A410-75110CC233A5}" type="presParOf" srcId="{BF0222F4-932B-3F4D-B7AA-F89EFE5F0B5E}" destId="{B0E3D5F3-86AB-9D46-985B-4CCD9E711C58}" srcOrd="4" destOrd="0" presId="urn:microsoft.com/office/officeart/2005/8/layout/vList2"/>
    <dgm:cxn modelId="{AFAAC157-16A8-4ADB-9C38-AADE2633C6C6}" type="presParOf" srcId="{BF0222F4-932B-3F4D-B7AA-F89EFE5F0B5E}" destId="{34A59B7C-2312-0342-8B64-94E5AC4B19A4}" srcOrd="5" destOrd="0" presId="urn:microsoft.com/office/officeart/2005/8/layout/vList2"/>
    <dgm:cxn modelId="{65C0A665-4033-4A3A-A6F6-454518A30E4D}" type="presParOf" srcId="{BF0222F4-932B-3F4D-B7AA-F89EFE5F0B5E}" destId="{585552A2-0F1D-B843-B0FD-DB7D008CCEE1}" srcOrd="6" destOrd="0" presId="urn:microsoft.com/office/officeart/2005/8/layout/vList2"/>
    <dgm:cxn modelId="{DDD91E20-F966-4FBA-988E-637223D9D27C}" type="presParOf" srcId="{BF0222F4-932B-3F4D-B7AA-F89EFE5F0B5E}" destId="{179FB6CC-C814-F64B-ABFF-1A56F7E840D7}" srcOrd="7" destOrd="0" presId="urn:microsoft.com/office/officeart/2005/8/layout/vList2"/>
    <dgm:cxn modelId="{8091B627-0A5B-449E-93AE-7739E0FD56EC}" type="presParOf" srcId="{BF0222F4-932B-3F4D-B7AA-F89EFE5F0B5E}" destId="{8641F22C-E8CB-194C-8788-6FACCD231F76}" srcOrd="8" destOrd="0" presId="urn:microsoft.com/office/officeart/2005/8/layout/vList2"/>
    <dgm:cxn modelId="{531BA3E9-293E-4F4C-B551-84EF628B74CF}" type="presParOf" srcId="{BF0222F4-932B-3F4D-B7AA-F89EFE5F0B5E}" destId="{C9BF9B5B-A639-4D4A-AA4A-936353B6613B}" srcOrd="9" destOrd="0" presId="urn:microsoft.com/office/officeart/2005/8/layout/vList2"/>
    <dgm:cxn modelId="{EED392A8-2A10-4D69-99EE-14AB30286919}" type="presParOf" srcId="{BF0222F4-932B-3F4D-B7AA-F89EFE5F0B5E}" destId="{FA4D8995-05D9-574A-A4A0-B65905365899}" srcOrd="10" destOrd="0" presId="urn:microsoft.com/office/officeart/2005/8/layout/vList2"/>
    <dgm:cxn modelId="{99C1BAB3-8E9A-4341-A0F2-EE03EE5C6090}" type="presParOf" srcId="{BF0222F4-932B-3F4D-B7AA-F89EFE5F0B5E}" destId="{41AF0DC0-E883-E249-AC7B-1E3A17C1DD04}" srcOrd="11" destOrd="0" presId="urn:microsoft.com/office/officeart/2005/8/layout/vList2"/>
    <dgm:cxn modelId="{3D98DEEA-CC0A-4BDE-86DD-14A352C2DEFF}" type="presParOf" srcId="{BF0222F4-932B-3F4D-B7AA-F89EFE5F0B5E}" destId="{B9BFF9DF-BE4E-1245-9966-5AAFA05DB2A8}" srcOrd="12" destOrd="0" presId="urn:microsoft.com/office/officeart/2005/8/layout/vList2"/>
    <dgm:cxn modelId="{05D0CC72-35C8-4C11-ABB0-2471C3BC70E7}" type="presParOf" srcId="{BF0222F4-932B-3F4D-B7AA-F89EFE5F0B5E}" destId="{2E8A3E00-55DE-4E60-A421-544641A76BD1}" srcOrd="13" destOrd="0" presId="urn:microsoft.com/office/officeart/2005/8/layout/vList2"/>
    <dgm:cxn modelId="{77D6C4FE-F32C-4E61-A91F-CD6642C15616}" type="presParOf" srcId="{BF0222F4-932B-3F4D-B7AA-F89EFE5F0B5E}" destId="{3E155098-A370-418C-82E4-BA3525A6B44D}" srcOrd="14" destOrd="0" presId="urn:microsoft.com/office/officeart/2005/8/layout/vList2"/>
    <dgm:cxn modelId="{7A09B0A1-964F-4FB6-B8DD-C16BFDBF5056}" type="presParOf" srcId="{BF0222F4-932B-3F4D-B7AA-F89EFE5F0B5E}" destId="{4825068C-948F-4D9C-9706-24A92345B6B2}" srcOrd="15" destOrd="0" presId="urn:microsoft.com/office/officeart/2005/8/layout/vList2"/>
    <dgm:cxn modelId="{F1EB1DF8-0CCE-4AED-A6ED-BEEDF66DB501}" type="presParOf" srcId="{BF0222F4-932B-3F4D-B7AA-F89EFE5F0B5E}" destId="{E4D68278-3219-43E9-A1A4-DDAED81C7710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BA67C-1770-9643-80F7-F78F662B136C}">
      <dsp:nvSpPr>
        <dsp:cNvPr id="0" name=""/>
        <dsp:cNvSpPr/>
      </dsp:nvSpPr>
      <dsp:spPr>
        <a:xfrm>
          <a:off x="0" y="1102252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  <a:endParaRPr lang="en-US" sz="1900" kern="1200" dirty="0"/>
        </a:p>
      </dsp:txBody>
      <dsp:txXfrm>
        <a:off x="22246" y="1124498"/>
        <a:ext cx="4860939" cy="411223"/>
      </dsp:txXfrm>
    </dsp:sp>
    <dsp:sp modelId="{50EAC83E-8110-3F46-B7E1-DA0198A42667}">
      <dsp:nvSpPr>
        <dsp:cNvPr id="0" name=""/>
        <dsp:cNvSpPr/>
      </dsp:nvSpPr>
      <dsp:spPr>
        <a:xfrm>
          <a:off x="0" y="1612687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Need, Requirements and Functionality</a:t>
          </a:r>
        </a:p>
      </dsp:txBody>
      <dsp:txXfrm>
        <a:off x="22246" y="1634933"/>
        <a:ext cx="4860939" cy="411223"/>
      </dsp:txXfrm>
    </dsp:sp>
    <dsp:sp modelId="{B0E3D5F3-86AB-9D46-985B-4CCD9E711C58}">
      <dsp:nvSpPr>
        <dsp:cNvPr id="0" name=""/>
        <dsp:cNvSpPr/>
      </dsp:nvSpPr>
      <dsp:spPr>
        <a:xfrm>
          <a:off x="0" y="2123122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Database Design	</a:t>
          </a:r>
          <a:endParaRPr lang="en-US" sz="1900" kern="1200" dirty="0"/>
        </a:p>
      </dsp:txBody>
      <dsp:txXfrm>
        <a:off x="22246" y="2145368"/>
        <a:ext cx="4860939" cy="411223"/>
      </dsp:txXfrm>
    </dsp:sp>
    <dsp:sp modelId="{585552A2-0F1D-B843-B0FD-DB7D008CCEE1}">
      <dsp:nvSpPr>
        <dsp:cNvPr id="0" name=""/>
        <dsp:cNvSpPr/>
      </dsp:nvSpPr>
      <dsp:spPr>
        <a:xfrm>
          <a:off x="0" y="2633557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FFFF"/>
              </a:solidFill>
              <a:latin typeface="+mn-lt"/>
              <a:ea typeface="+mj-ea"/>
              <a:cs typeface="+mj-cs"/>
            </a:rPr>
            <a:t>Relational Database using Referential Integrity</a:t>
          </a:r>
          <a:r>
            <a:rPr lang="en-US" sz="1900" b="1" kern="1200" dirty="0">
              <a:latin typeface="+mn-lt"/>
              <a:ea typeface="+mj-ea"/>
              <a:cs typeface="+mj-cs"/>
            </a:rPr>
            <a:t> </a:t>
          </a:r>
          <a:endParaRPr lang="en-US" sz="1900" b="1" kern="1200" dirty="0">
            <a:latin typeface="+mn-lt"/>
          </a:endParaRPr>
        </a:p>
      </dsp:txBody>
      <dsp:txXfrm>
        <a:off x="22246" y="2655803"/>
        <a:ext cx="4860939" cy="411223"/>
      </dsp:txXfrm>
    </dsp:sp>
    <dsp:sp modelId="{8641F22C-E8CB-194C-8788-6FACCD231F76}">
      <dsp:nvSpPr>
        <dsp:cNvPr id="0" name=""/>
        <dsp:cNvSpPr/>
      </dsp:nvSpPr>
      <dsp:spPr>
        <a:xfrm>
          <a:off x="0" y="3143992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Normalization</a:t>
          </a:r>
          <a:endParaRPr lang="en-US" sz="1900" kern="1200" dirty="0"/>
        </a:p>
      </dsp:txBody>
      <dsp:txXfrm>
        <a:off x="22246" y="3166238"/>
        <a:ext cx="4860939" cy="411223"/>
      </dsp:txXfrm>
    </dsp:sp>
    <dsp:sp modelId="{FA4D8995-05D9-574A-A4A0-B65905365899}">
      <dsp:nvSpPr>
        <dsp:cNvPr id="0" name=""/>
        <dsp:cNvSpPr/>
      </dsp:nvSpPr>
      <dsp:spPr>
        <a:xfrm>
          <a:off x="0" y="3654427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SQL</a:t>
          </a:r>
          <a:endParaRPr lang="en-US" sz="1900" kern="1200" dirty="0"/>
        </a:p>
      </dsp:txBody>
      <dsp:txXfrm>
        <a:off x="22246" y="3676673"/>
        <a:ext cx="4860939" cy="411223"/>
      </dsp:txXfrm>
    </dsp:sp>
    <dsp:sp modelId="{B9BFF9DF-BE4E-1245-9966-5AAFA05DB2A8}">
      <dsp:nvSpPr>
        <dsp:cNvPr id="0" name=""/>
        <dsp:cNvSpPr/>
      </dsp:nvSpPr>
      <dsp:spPr>
        <a:xfrm>
          <a:off x="0" y="4164862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PL/SQL</a:t>
          </a:r>
          <a:endParaRPr lang="en-US" sz="1900" kern="1200" dirty="0"/>
        </a:p>
      </dsp:txBody>
      <dsp:txXfrm>
        <a:off x="22246" y="4187108"/>
        <a:ext cx="4860939" cy="411223"/>
      </dsp:txXfrm>
    </dsp:sp>
    <dsp:sp modelId="{3E155098-A370-418C-82E4-BA3525A6B44D}">
      <dsp:nvSpPr>
        <dsp:cNvPr id="0" name=""/>
        <dsp:cNvSpPr/>
      </dsp:nvSpPr>
      <dsp:spPr>
        <a:xfrm>
          <a:off x="0" y="4675297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alibri"/>
              <a:cs typeface="Calibri"/>
            </a:rPr>
            <a:t>ORDBMS</a:t>
          </a:r>
        </a:p>
      </dsp:txBody>
      <dsp:txXfrm>
        <a:off x="22246" y="4697543"/>
        <a:ext cx="4860939" cy="411223"/>
      </dsp:txXfrm>
    </dsp:sp>
    <dsp:sp modelId="{E4D68278-3219-43E9-A1A4-DDAED81C7710}">
      <dsp:nvSpPr>
        <dsp:cNvPr id="0" name=""/>
        <dsp:cNvSpPr/>
      </dsp:nvSpPr>
      <dsp:spPr>
        <a:xfrm>
          <a:off x="0" y="5185732"/>
          <a:ext cx="490543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Learned Skills and Future Improvements</a:t>
          </a:r>
        </a:p>
      </dsp:txBody>
      <dsp:txXfrm>
        <a:off x="22246" y="5207978"/>
        <a:ext cx="4860939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8FDF9-7F6C-354C-BC75-6E312FF99BB1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7DA9-BECF-094D-AB6B-DF5DB0DE3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7DA9-BECF-094D-AB6B-DF5DB0DE3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4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7DA9-BECF-094D-AB6B-DF5DB0DE3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6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7DA9-BECF-094D-AB6B-DF5DB0DE3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7DA9-BECF-094D-AB6B-DF5DB0DE3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8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7DA9-BECF-094D-AB6B-DF5DB0DE3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3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3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7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1069C-2A5C-4CC3-8D03-23CE6D27DC1B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3BEA-AE2C-44C9-968D-AB3AE574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77" r:id="rId5"/>
    <p:sldLayoutId id="2147483678" r:id="rId6"/>
    <p:sldLayoutId id="2147483667" r:id="rId7"/>
    <p:sldLayoutId id="2147483680" r:id="rId8"/>
    <p:sldLayoutId id="2147483681" r:id="rId9"/>
    <p:sldLayoutId id="2147483670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ok.idpro.org/article/id/2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toiletry, indoor, cosmetic&#10;&#10;Description automatically generated">
            <a:extLst>
              <a:ext uri="{FF2B5EF4-FFF2-40B4-BE49-F238E27FC236}">
                <a16:creationId xmlns:a16="http://schemas.microsoft.com/office/drawing/2014/main" id="{B6D7FFDE-27CA-5766-5D0F-FA043330A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53440-4732-4BA5-98FB-A00747BA4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1594884"/>
            <a:ext cx="7581900" cy="38057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dirty="0">
                <a:solidFill>
                  <a:srgbClr val="002060"/>
                </a:solidFill>
                <a:latin typeface="+mn-lt"/>
              </a:rPr>
              <a:t>Beauty Products e-Store Project </a:t>
            </a:r>
            <a:b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b="1" dirty="0">
                <a:solidFill>
                  <a:srgbClr val="002060"/>
                </a:solidFill>
                <a:latin typeface="+mn-lt"/>
              </a:rPr>
              <a:t>Group-6</a:t>
            </a:r>
            <a:b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b="1" dirty="0">
                <a:latin typeface="+mn-lt"/>
              </a:rPr>
              <a:t>Presented By:</a:t>
            </a:r>
            <a:b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b="1" dirty="0">
                <a:solidFill>
                  <a:srgbClr val="C00000"/>
                </a:solidFill>
                <a:latin typeface="+mn-lt"/>
              </a:rPr>
              <a:t>Bhumika </a:t>
            </a:r>
            <a:r>
              <a:rPr lang="en-US" sz="2200" b="1" dirty="0" err="1">
                <a:solidFill>
                  <a:srgbClr val="C00000"/>
                </a:solidFill>
                <a:latin typeface="+mn-lt"/>
              </a:rPr>
              <a:t>Suvagia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 (Team Leader)</a:t>
            </a:r>
            <a:br>
              <a:rPr lang="en-US" sz="2200" b="1" dirty="0">
                <a:solidFill>
                  <a:srgbClr val="C00000"/>
                </a:solidFill>
                <a:latin typeface="+mn-lt"/>
              </a:rPr>
            </a:br>
            <a:r>
              <a:rPr lang="en-US" sz="2200" b="1" dirty="0">
                <a:solidFill>
                  <a:srgbClr val="C00000"/>
                </a:solidFill>
                <a:latin typeface="+mn-lt"/>
              </a:rPr>
              <a:t>Ankita </a:t>
            </a:r>
            <a:r>
              <a:rPr lang="en-US" sz="2200" b="1" dirty="0" err="1">
                <a:solidFill>
                  <a:srgbClr val="C00000"/>
                </a:solidFill>
                <a:latin typeface="+mn-lt"/>
              </a:rPr>
              <a:t>Savaliya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 (Database Developer)</a:t>
            </a:r>
            <a:br>
              <a:rPr lang="en-US" sz="2200" b="1" dirty="0">
                <a:solidFill>
                  <a:srgbClr val="C00000"/>
                </a:solidFill>
                <a:latin typeface="+mn-lt"/>
              </a:rPr>
            </a:br>
            <a:r>
              <a:rPr lang="en-US" sz="2200" b="1" dirty="0">
                <a:solidFill>
                  <a:srgbClr val="C00000"/>
                </a:solidFill>
                <a:latin typeface="+mn-lt"/>
              </a:rPr>
              <a:t>Akanksha </a:t>
            </a:r>
            <a:r>
              <a:rPr lang="en-US" sz="2200" b="1" dirty="0" err="1">
                <a:solidFill>
                  <a:srgbClr val="C00000"/>
                </a:solidFill>
                <a:latin typeface="+mn-lt"/>
              </a:rPr>
              <a:t>Khaire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 (Database Developer)</a:t>
            </a:r>
            <a:br>
              <a:rPr lang="en-US" sz="2100" b="1" dirty="0">
                <a:solidFill>
                  <a:srgbClr val="C00000"/>
                </a:solidFill>
                <a:latin typeface="+mn-lt"/>
              </a:rPr>
            </a:br>
            <a:endParaRPr lang="en-US" sz="21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71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21087E-9529-410C-AABA-7A3D6A989F21}"/>
              </a:ext>
            </a:extLst>
          </p:cNvPr>
          <p:cNvSpPr txBox="1">
            <a:spLocks/>
          </p:cNvSpPr>
          <p:nvPr/>
        </p:nvSpPr>
        <p:spPr>
          <a:xfrm>
            <a:off x="1137034" y="55416"/>
            <a:ext cx="10073602" cy="1250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u="sng">
                <a:solidFill>
                  <a:schemeClr val="accent1">
                    <a:lumMod val="50000"/>
                  </a:schemeClr>
                </a:solidFill>
                <a:latin typeface="APPLE CHANCERY"/>
                <a:cs typeface="APPLE CHANCERY"/>
              </a:rPr>
              <a:t>Create View, Join, Order By Statement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Apple Chancery"/>
              <a:cs typeface="Calibr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385D0-644D-4D49-9464-E662AC8B6F9D}"/>
              </a:ext>
            </a:extLst>
          </p:cNvPr>
          <p:cNvSpPr txBox="1"/>
          <p:nvPr/>
        </p:nvSpPr>
        <p:spPr>
          <a:xfrm>
            <a:off x="208627" y="1498306"/>
            <a:ext cx="5189326" cy="479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A 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view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is a database object that does not store data on its own, but instead provides a logical representation of data from one or more tables or other views in the database.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 </a:t>
            </a:r>
            <a:endParaRPr lang="en-US" dirty="0">
              <a:cs typeface="Calibri" panose="020F0502020204030204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A 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join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 operation in SQL is used to combine two or more tables based on a related column(s) and create a new result set.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Söhne"/>
              <a:ea typeface="+mn-lt"/>
              <a:cs typeface="+mn-lt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ORDER BY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keyword is used to sort the result-set in ascending or descending order.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cs typeface="Calibri" panose="020F0502020204030204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  <a:latin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374151"/>
              </a:solidFill>
              <a:latin typeface="Calibri"/>
              <a:cs typeface="Calibri"/>
            </a:endParaRPr>
          </a:p>
        </p:txBody>
      </p:sp>
      <p:sp>
        <p:nvSpPr>
          <p:cNvPr id="47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C70CDE-F942-D7B8-5695-03AAD4C7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84" y="1721990"/>
            <a:ext cx="6079039" cy="2231127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4ADE29-D0D8-215B-A6C1-19DEA6D9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44" y="4416888"/>
            <a:ext cx="6049926" cy="1676400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7F8DF-30DE-4DBA-9EB2-2F7D90B4CD07}"/>
              </a:ext>
            </a:extLst>
          </p:cNvPr>
          <p:cNvSpPr txBox="1"/>
          <p:nvPr/>
        </p:nvSpPr>
        <p:spPr>
          <a:xfrm>
            <a:off x="5547639" y="1305439"/>
            <a:ext cx="127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Statement: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2753D-3D6E-4D74-5236-E784803694AC}"/>
              </a:ext>
            </a:extLst>
          </p:cNvPr>
          <p:cNvSpPr txBox="1"/>
          <p:nvPr/>
        </p:nvSpPr>
        <p:spPr>
          <a:xfrm>
            <a:off x="5611139" y="4047254"/>
            <a:ext cx="102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73114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21087E-9529-410C-AABA-7A3D6A989F21}"/>
              </a:ext>
            </a:extLst>
          </p:cNvPr>
          <p:cNvSpPr txBox="1">
            <a:spLocks/>
          </p:cNvSpPr>
          <p:nvPr/>
        </p:nvSpPr>
        <p:spPr>
          <a:xfrm>
            <a:off x="15351" y="123421"/>
            <a:ext cx="12177526" cy="5370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u="sng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/>
              </a:rPr>
              <a:t>Subquery and Group By Statement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/>
            </a:endParaRPr>
          </a:p>
          <a:p>
            <a:pPr algn="ctr">
              <a:spcAft>
                <a:spcPts val="600"/>
              </a:spcAft>
            </a:pPr>
            <a:endParaRPr lang="en-US" sz="3200" b="1" u="sng" kern="1200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385D0-644D-4D49-9464-E662AC8B6F9D}"/>
              </a:ext>
            </a:extLst>
          </p:cNvPr>
          <p:cNvSpPr txBox="1"/>
          <p:nvPr/>
        </p:nvSpPr>
        <p:spPr>
          <a:xfrm>
            <a:off x="152112" y="982493"/>
            <a:ext cx="4928211" cy="2593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buFont typeface="Wingdings"/>
              <a:buChar char="q"/>
            </a:pPr>
            <a:r>
              <a:rPr lang="en-US" b="0" i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A </a:t>
            </a:r>
            <a:r>
              <a:rPr lang="en-US" b="1" i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subquery</a:t>
            </a:r>
            <a:r>
              <a:rPr lang="en-US" b="0" i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, also known as an inner query or a nested query, is a query that is nested inside another SQL statement, such as a SELECT, UPDATE, or DELETE statement.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</a:rPr>
              <a:t> </a:t>
            </a:r>
          </a:p>
          <a:p>
            <a:pPr marL="285750" indent="-285750" defTabSz="91440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The subquery (inner query) executes once before the main query (outer query) executes. </a:t>
            </a:r>
          </a:p>
          <a:p>
            <a:pPr marL="285750" indent="-285750" defTabSz="91440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The main query (outer query) use the subquery result.</a:t>
            </a:r>
            <a:endParaRPr lang="en-US">
              <a:solidFill>
                <a:schemeClr val="accent1">
                  <a:lumMod val="50000"/>
                </a:schemeClr>
              </a:solidFill>
              <a:latin typeface="Söhne"/>
              <a:cs typeface="Calibri" panose="020F0502020204030204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Wingdings"/>
              <a:buChar char="q"/>
            </a:pPr>
            <a:endParaRPr lang="en-US" sz="2000">
              <a:solidFill>
                <a:schemeClr val="accent1">
                  <a:lumMod val="50000"/>
                </a:schemeClr>
              </a:solidFill>
              <a:latin typeface="Söhne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1D361-306B-641A-8B16-95BF32835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7" b="41930"/>
          <a:stretch/>
        </p:blipFill>
        <p:spPr>
          <a:xfrm>
            <a:off x="6414446" y="4552032"/>
            <a:ext cx="4572000" cy="935413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B5DA46-D1DA-0412-E15A-B0817CA48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3" b="4602"/>
          <a:stretch/>
        </p:blipFill>
        <p:spPr>
          <a:xfrm>
            <a:off x="6414446" y="6077219"/>
            <a:ext cx="4604136" cy="566928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E131A-3B25-FA19-7D81-3779B32FF0AF}"/>
              </a:ext>
            </a:extLst>
          </p:cNvPr>
          <p:cNvSpPr txBox="1"/>
          <p:nvPr/>
        </p:nvSpPr>
        <p:spPr>
          <a:xfrm>
            <a:off x="6299113" y="4156917"/>
            <a:ext cx="12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Statement: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6FEE9-439E-352B-A675-1F4760C901C4}"/>
              </a:ext>
            </a:extLst>
          </p:cNvPr>
          <p:cNvSpPr txBox="1"/>
          <p:nvPr/>
        </p:nvSpPr>
        <p:spPr>
          <a:xfrm>
            <a:off x="6299113" y="5704953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Output</a:t>
            </a: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1A5EDD3-A209-C2B2-7AE6-CDBDD46C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8" y="4085266"/>
            <a:ext cx="5305135" cy="1075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531C13A5-8760-3D17-21A2-AC581A37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28" y="5679956"/>
            <a:ext cx="2864045" cy="9641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CA16EB-3C0E-3A2E-0DD5-6D69E7F7A938}"/>
              </a:ext>
            </a:extLst>
          </p:cNvPr>
          <p:cNvSpPr txBox="1"/>
          <p:nvPr/>
        </p:nvSpPr>
        <p:spPr>
          <a:xfrm>
            <a:off x="6001573" y="990947"/>
            <a:ext cx="5400808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defTabSz="91440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cs typeface="Arial"/>
              </a:rPr>
              <a:t>The 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Söhne"/>
                <a:cs typeface="Arial"/>
              </a:rPr>
              <a:t>GROUP BY 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cs typeface="Arial"/>
              </a:rPr>
              <a:t>clause in SQL is used to group rows in a table based on one or more columns. </a:t>
            </a:r>
          </a:p>
          <a:p>
            <a:pPr marL="342900" indent="-342900" defTabSz="91440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cs typeface="Arial"/>
              </a:rPr>
              <a:t>It is often used in conjunction with aggregate functions such as SUM, COUNT, AVG, MAX, and MIN to perform calculations on the grouped data. </a:t>
            </a:r>
          </a:p>
          <a:p>
            <a:pPr marL="342900" indent="-342900" defTabSz="91440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cs typeface="Arial"/>
              </a:rPr>
              <a:t>When a GROUP BY clause is used, the result set is divided into groups, where each group represents a unique combination of the values in the specified columns.</a:t>
            </a:r>
            <a:endParaRPr lang="en-US">
              <a:solidFill>
                <a:schemeClr val="accent1">
                  <a:lumMod val="50000"/>
                </a:schemeClr>
              </a:solidFill>
              <a:latin typeface="Söhne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247E8-DE95-A1FB-F5E8-731C65807B77}"/>
              </a:ext>
            </a:extLst>
          </p:cNvPr>
          <p:cNvSpPr txBox="1"/>
          <p:nvPr/>
        </p:nvSpPr>
        <p:spPr>
          <a:xfrm>
            <a:off x="244764" y="37141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Statement: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BAD53-5338-0B43-7934-B029E8E7BE56}"/>
              </a:ext>
            </a:extLst>
          </p:cNvPr>
          <p:cNvSpPr txBox="1"/>
          <p:nvPr/>
        </p:nvSpPr>
        <p:spPr>
          <a:xfrm>
            <a:off x="307464" y="53120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21087E-9529-410C-AABA-7A3D6A989F21}"/>
              </a:ext>
            </a:extLst>
          </p:cNvPr>
          <p:cNvSpPr txBox="1">
            <a:spLocks/>
          </p:cNvSpPr>
          <p:nvPr/>
        </p:nvSpPr>
        <p:spPr>
          <a:xfrm>
            <a:off x="1002964" y="120459"/>
            <a:ext cx="9392421" cy="604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u="sng" kern="1200">
                <a:solidFill>
                  <a:schemeClr val="accent1">
                    <a:lumMod val="50000"/>
                  </a:schemeClr>
                </a:solidFill>
                <a:latin typeface="Apple Chancery"/>
                <a:cs typeface="Apple Chancery"/>
              </a:rPr>
              <a:t>PL/SQL Statement</a:t>
            </a:r>
            <a:endParaRPr lang="en-US" sz="3200" b="1" kern="1200">
              <a:solidFill>
                <a:schemeClr val="accent1">
                  <a:lumMod val="50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385D0-644D-4D49-9464-E662AC8B6F9D}"/>
              </a:ext>
            </a:extLst>
          </p:cNvPr>
          <p:cNvSpPr txBox="1"/>
          <p:nvPr/>
        </p:nvSpPr>
        <p:spPr>
          <a:xfrm>
            <a:off x="159665" y="551916"/>
            <a:ext cx="5144440" cy="250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100">
              <a:latin typeface="Söhn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PL/SQL is Oracle’s procedural language, extension to SQL.</a:t>
            </a:r>
            <a:endParaRPr lang="en-US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It is used to develop the smallest meaningful grouping of code is known as a </a:t>
            </a:r>
            <a:r>
              <a:rPr lang="en-US" i="1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block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ea typeface="+mn-lt"/>
                <a:cs typeface="+mn-lt"/>
              </a:rPr>
              <a:t>. A block is a unit of code that provides execution and scoping boundaries for variable declarations and exception handling</a:t>
            </a:r>
            <a:endParaRPr lang="en-US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endParaRPr lang="en-US" sz="140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BFD25-87DA-B99D-1AAD-0B2C4B5B2D0D}"/>
              </a:ext>
            </a:extLst>
          </p:cNvPr>
          <p:cNvSpPr txBox="1"/>
          <p:nvPr/>
        </p:nvSpPr>
        <p:spPr>
          <a:xfrm>
            <a:off x="212912" y="3015360"/>
            <a:ext cx="2445155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b="1"/>
              <a:t>Creating Procedure:</a:t>
            </a:r>
          </a:p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1ACBA9-BB62-2F76-7840-DF7D5B2A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6" y="3641450"/>
            <a:ext cx="5499100" cy="1663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7BC051-4D06-913C-29C8-2456C313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89" y="3623331"/>
            <a:ext cx="5188689" cy="1663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0554F-5399-8BD3-D69A-9B07C5B8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89" y="5672942"/>
            <a:ext cx="3740390" cy="10645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E5BACD-5D10-8C10-AE1D-189FD681D1C9}"/>
              </a:ext>
            </a:extLst>
          </p:cNvPr>
          <p:cNvSpPr txBox="1"/>
          <p:nvPr/>
        </p:nvSpPr>
        <p:spPr>
          <a:xfrm>
            <a:off x="6154062" y="3265615"/>
            <a:ext cx="263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Calling the procedure: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26528-4C7A-ECE3-5EFB-FA07941990FF}"/>
              </a:ext>
            </a:extLst>
          </p:cNvPr>
          <p:cNvSpPr txBox="1"/>
          <p:nvPr/>
        </p:nvSpPr>
        <p:spPr>
          <a:xfrm>
            <a:off x="6154062" y="5318964"/>
            <a:ext cx="26327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Output: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BECB2-02E6-88F9-B383-96EB82647575}"/>
              </a:ext>
            </a:extLst>
          </p:cNvPr>
          <p:cNvSpPr txBox="1"/>
          <p:nvPr/>
        </p:nvSpPr>
        <p:spPr>
          <a:xfrm>
            <a:off x="6089754" y="666681"/>
            <a:ext cx="531206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solidFill>
                  <a:srgbClr val="203864"/>
                </a:solidFill>
                <a:latin typeface="Söhne"/>
                <a:cs typeface="Arial"/>
              </a:rPr>
              <a:t>It allows you to create </a:t>
            </a:r>
            <a:r>
              <a:rPr lang="en-US" i="1">
                <a:solidFill>
                  <a:srgbClr val="203864"/>
                </a:solidFill>
                <a:latin typeface="Söhne"/>
                <a:cs typeface="Arial"/>
              </a:rPr>
              <a:t>anonymous blocks</a:t>
            </a:r>
            <a:r>
              <a:rPr lang="en-US">
                <a:solidFill>
                  <a:srgbClr val="203864"/>
                </a:solidFill>
                <a:latin typeface="Söhne"/>
                <a:cs typeface="Arial"/>
              </a:rPr>
              <a:t> (blocks of code that have no name) and </a:t>
            </a:r>
            <a:r>
              <a:rPr lang="en-US" i="1">
                <a:solidFill>
                  <a:srgbClr val="203864"/>
                </a:solidFill>
                <a:latin typeface="Söhne"/>
                <a:cs typeface="Arial"/>
              </a:rPr>
              <a:t>named blocks</a:t>
            </a:r>
            <a:r>
              <a:rPr lang="en-US">
                <a:solidFill>
                  <a:srgbClr val="203864"/>
                </a:solidFill>
                <a:latin typeface="Söhne"/>
                <a:cs typeface="Arial"/>
              </a:rPr>
              <a:t>, which may be packages, procedures, functions, triggers, or object types.​</a:t>
            </a: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 i="1">
                <a:solidFill>
                  <a:srgbClr val="203864"/>
                </a:solidFill>
                <a:latin typeface="Söhne"/>
                <a:cs typeface="Arial"/>
              </a:rPr>
              <a:t>The named block</a:t>
            </a:r>
            <a:r>
              <a:rPr lang="en-US">
                <a:solidFill>
                  <a:srgbClr val="203864"/>
                </a:solidFill>
                <a:latin typeface="Söhne"/>
                <a:cs typeface="Arial"/>
              </a:rPr>
              <a:t> allows the user to store compiled code in the database. Therefore, any number of applications can access and share functions and procedures.​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rgbClr val="203864"/>
              </a:solidFill>
              <a:latin typeface="Söhne"/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en-US">
              <a:solidFill>
                <a:srgbClr val="203864"/>
              </a:solidFill>
              <a:latin typeface="Söhne"/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en-US">
              <a:solidFill>
                <a:srgbClr val="203864"/>
              </a:solidFill>
              <a:latin typeface="Söhne"/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en-US">
              <a:solidFill>
                <a:srgbClr val="203864"/>
              </a:solidFill>
              <a:latin typeface="Söhne"/>
              <a:cs typeface="Arial"/>
            </a:endParaRPr>
          </a:p>
          <a:p>
            <a:r>
              <a:rPr lang="en-US">
                <a:solidFill>
                  <a:srgbClr val="203864"/>
                </a:solidFill>
                <a:latin typeface="Söhne"/>
                <a:cs typeface="Segoe UI"/>
              </a:rPr>
              <a:t>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1567-6E93-B116-827A-405416BB8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6" y="5688296"/>
            <a:ext cx="5188689" cy="4118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12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21087E-9529-410C-AABA-7A3D6A989F21}"/>
              </a:ext>
            </a:extLst>
          </p:cNvPr>
          <p:cNvSpPr txBox="1">
            <a:spLocks/>
          </p:cNvSpPr>
          <p:nvPr/>
        </p:nvSpPr>
        <p:spPr>
          <a:xfrm>
            <a:off x="-1490" y="-768"/>
            <a:ext cx="12186420" cy="7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u="sng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Object-Relational Database Management System</a:t>
            </a:r>
            <a:endParaRPr lang="en-US" b="1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385D0-644D-4D49-9464-E662AC8B6F9D}"/>
              </a:ext>
            </a:extLst>
          </p:cNvPr>
          <p:cNvSpPr txBox="1"/>
          <p:nvPr/>
        </p:nvSpPr>
        <p:spPr>
          <a:xfrm>
            <a:off x="104346" y="624030"/>
            <a:ext cx="5701031" cy="1323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100">
              <a:latin typeface="Söhn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Söhne"/>
                <a:cs typeface="Calibri"/>
              </a:rPr>
              <a:t>ORDBMS is a database management system (DBMS) similar to a relational database, but with an object-oriented database model: objects, classes and inheritance are directly supported in database schemas and in the query language.</a:t>
            </a:r>
          </a:p>
          <a:p>
            <a:endParaRPr lang="en-US" b="1">
              <a:latin typeface="Söhne"/>
              <a:cs typeface="Calibri"/>
            </a:endParaRPr>
          </a:p>
          <a:p>
            <a:endParaRPr lang="en-US" sz="1600" b="1">
              <a:solidFill>
                <a:srgbClr val="000000"/>
              </a:solidFill>
              <a:latin typeface="Söhne"/>
              <a:cs typeface="Calibri"/>
            </a:endParaRPr>
          </a:p>
          <a:p>
            <a:endParaRPr lang="en-US" sz="1600" b="1">
              <a:solidFill>
                <a:srgbClr val="000000"/>
              </a:solidFill>
              <a:latin typeface="Söhne"/>
              <a:cs typeface="Calibri"/>
            </a:endParaRPr>
          </a:p>
          <a:p>
            <a:endParaRPr lang="en-US" sz="1400">
              <a:solidFill>
                <a:srgbClr val="374151"/>
              </a:solidFill>
              <a:latin typeface="Söhne"/>
              <a:cs typeface="Calibri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A5EC9FE-AB0D-0A2B-B354-68E57B20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" y="2970070"/>
            <a:ext cx="2772064" cy="9894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BC41FBA-032C-488D-C729-8C9BC93C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" y="4243944"/>
            <a:ext cx="2777836" cy="8129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EEA5D5E-540B-F59C-4D4E-E41C46D8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" y="6067317"/>
            <a:ext cx="2783608" cy="6991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C23FB50-9DFD-0A8F-402D-40F201C8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404" y="2972815"/>
            <a:ext cx="3813682" cy="8849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0323120-F70F-9C98-37ED-B028ABFB3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49" y="4331735"/>
            <a:ext cx="3817498" cy="3960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3C21E163-A5E7-BF4F-DC94-226BB8910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084" y="5339617"/>
            <a:ext cx="3811838" cy="14233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E9695C-58CE-8BE3-29CE-57444B3C0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279" y="2975828"/>
            <a:ext cx="3861399" cy="11653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8B1097E6-C62A-0137-2B1D-158D481F5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810" y="4820088"/>
            <a:ext cx="3838494" cy="3738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25" descr="Table&#10;&#10;Description automatically generated">
            <a:extLst>
              <a:ext uri="{FF2B5EF4-FFF2-40B4-BE49-F238E27FC236}">
                <a16:creationId xmlns:a16="http://schemas.microsoft.com/office/drawing/2014/main" id="{FF22BAEE-60A4-8AE6-DFAE-96408F95FF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3178" y="5822155"/>
            <a:ext cx="3817609" cy="9415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5E45C7-2490-D3FA-6519-8B4A0BA2954E}"/>
              </a:ext>
            </a:extLst>
          </p:cNvPr>
          <p:cNvSpPr txBox="1"/>
          <p:nvPr/>
        </p:nvSpPr>
        <p:spPr>
          <a:xfrm>
            <a:off x="6003829" y="844032"/>
            <a:ext cx="5263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solidFill>
                  <a:srgbClr val="203864"/>
                </a:solidFill>
                <a:latin typeface="Söhne"/>
                <a:cs typeface="Calibri"/>
              </a:rPr>
              <a:t>It is used to process more complex data and queries.</a:t>
            </a: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rgbClr val="203864"/>
                </a:solidFill>
                <a:latin typeface="Söhne"/>
                <a:cs typeface="Calibri"/>
              </a:rPr>
              <a:t>Supports some object-oriented principles such as encapsulation, inheritance and reuse.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6B6D4-828E-9A90-F3C9-4FBF6F515E0C}"/>
              </a:ext>
            </a:extLst>
          </p:cNvPr>
          <p:cNvSpPr txBox="1"/>
          <p:nvPr/>
        </p:nvSpPr>
        <p:spPr>
          <a:xfrm>
            <a:off x="-35517" y="5479796"/>
            <a:ext cx="28797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Table using Pre-defined Object Type: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42E1-740C-6120-59B9-593716365FDF}"/>
              </a:ext>
            </a:extLst>
          </p:cNvPr>
          <p:cNvSpPr txBox="1"/>
          <p:nvPr/>
        </p:nvSpPr>
        <p:spPr>
          <a:xfrm>
            <a:off x="3692049" y="399893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R</a:t>
            </a:r>
            <a:r>
              <a:rPr lang="en-US" sz="1600" b="1" i="0" u="none" strike="noStrike">
                <a:effectLst/>
                <a:latin typeface="Söhne"/>
              </a:rPr>
              <a:t>etrieve</a:t>
            </a:r>
            <a:r>
              <a:rPr lang="en-US" sz="1600" b="1">
                <a:latin typeface="Söhne"/>
              </a:rPr>
              <a:t> Data:</a:t>
            </a:r>
            <a:endParaRPr lang="en-US" sz="160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A6600-8FF5-AE75-C424-2AEDA07FEFA8}"/>
              </a:ext>
            </a:extLst>
          </p:cNvPr>
          <p:cNvSpPr txBox="1"/>
          <p:nvPr/>
        </p:nvSpPr>
        <p:spPr>
          <a:xfrm>
            <a:off x="8208994" y="2394885"/>
            <a:ext cx="39260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User-defined Function using Object-Oriented Principle(reuse):</a:t>
            </a:r>
            <a:endParaRPr lang="en-US" sz="1600" b="1">
              <a:latin typeface="Söhne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E88F5-5868-1C4E-04B5-27ECF44D5A7D}"/>
              </a:ext>
            </a:extLst>
          </p:cNvPr>
          <p:cNvSpPr txBox="1"/>
          <p:nvPr/>
        </p:nvSpPr>
        <p:spPr>
          <a:xfrm>
            <a:off x="8218815" y="447672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Show Data: </a:t>
            </a:r>
            <a:endParaRPr lang="en-US" sz="1600" b="1">
              <a:latin typeface="Söhne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C4099-0679-931D-9C0A-9317775629B5}"/>
              </a:ext>
            </a:extLst>
          </p:cNvPr>
          <p:cNvSpPr txBox="1"/>
          <p:nvPr/>
        </p:nvSpPr>
        <p:spPr>
          <a:xfrm>
            <a:off x="8273246" y="546284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Output:</a:t>
            </a:r>
            <a:endParaRPr lang="en-US" sz="1600" b="1">
              <a:latin typeface="Söhne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F0594-CB0F-4757-F96A-4CBBFFED8F6B}"/>
              </a:ext>
            </a:extLst>
          </p:cNvPr>
          <p:cNvSpPr txBox="1"/>
          <p:nvPr/>
        </p:nvSpPr>
        <p:spPr>
          <a:xfrm>
            <a:off x="3690429" y="262845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Insertion:</a:t>
            </a:r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D7DE5-5A4F-29F5-651F-3913D10CACC0}"/>
              </a:ext>
            </a:extLst>
          </p:cNvPr>
          <p:cNvSpPr txBox="1"/>
          <p:nvPr/>
        </p:nvSpPr>
        <p:spPr>
          <a:xfrm>
            <a:off x="-25222" y="2630675"/>
            <a:ext cx="26970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Object Type</a:t>
            </a:r>
            <a:r>
              <a:rPr lang="en-US" sz="1600">
                <a:latin typeface="Söhne"/>
              </a:rPr>
              <a:t>​: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14AC00-8674-C187-5BD6-AEC499C7ACC2}"/>
              </a:ext>
            </a:extLst>
          </p:cNvPr>
          <p:cNvSpPr txBox="1"/>
          <p:nvPr/>
        </p:nvSpPr>
        <p:spPr>
          <a:xfrm>
            <a:off x="3691082" y="500149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öhne"/>
              </a:rPr>
              <a:t>Output: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8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21087E-9529-410C-AABA-7A3D6A989F21}"/>
              </a:ext>
            </a:extLst>
          </p:cNvPr>
          <p:cNvSpPr txBox="1">
            <a:spLocks/>
          </p:cNvSpPr>
          <p:nvPr/>
        </p:nvSpPr>
        <p:spPr>
          <a:xfrm>
            <a:off x="-1490" y="-768"/>
            <a:ext cx="12186420" cy="7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3200" b="1" u="sng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385D0-644D-4D49-9464-E662AC8B6F9D}"/>
              </a:ext>
            </a:extLst>
          </p:cNvPr>
          <p:cNvSpPr txBox="1"/>
          <p:nvPr/>
        </p:nvSpPr>
        <p:spPr>
          <a:xfrm>
            <a:off x="104346" y="624030"/>
            <a:ext cx="5701031" cy="1323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/>
              <a:buChar char="q"/>
            </a:pPr>
            <a:endParaRPr lang="en-US">
              <a:solidFill>
                <a:schemeClr val="accent1">
                  <a:lumMod val="50000"/>
                </a:schemeClr>
              </a:solidFill>
              <a:latin typeface="Söhne"/>
              <a:cs typeface="Calibri"/>
            </a:endParaRP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accent1">
                  <a:lumMod val="50000"/>
                </a:schemeClr>
              </a:solidFill>
              <a:latin typeface="Söhne"/>
              <a:cs typeface="Calibri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6B6D4-828E-9A90-F3C9-4FBF6F515E0C}"/>
              </a:ext>
            </a:extLst>
          </p:cNvPr>
          <p:cNvSpPr txBox="1"/>
          <p:nvPr/>
        </p:nvSpPr>
        <p:spPr>
          <a:xfrm>
            <a:off x="-35517" y="5479796"/>
            <a:ext cx="28797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b="1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A6600-8FF5-AE75-C424-2AEDA07FEFA8}"/>
              </a:ext>
            </a:extLst>
          </p:cNvPr>
          <p:cNvSpPr txBox="1"/>
          <p:nvPr/>
        </p:nvSpPr>
        <p:spPr>
          <a:xfrm>
            <a:off x="8208994" y="2394885"/>
            <a:ext cx="39260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b="1">
              <a:latin typeface="Söhne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D7DE5-5A4F-29F5-651F-3913D10CACC0}"/>
              </a:ext>
            </a:extLst>
          </p:cNvPr>
          <p:cNvSpPr txBox="1"/>
          <p:nvPr/>
        </p:nvSpPr>
        <p:spPr>
          <a:xfrm>
            <a:off x="-25222" y="2630675"/>
            <a:ext cx="26970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Söhn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46392-00AA-CB8E-3557-5F62556701E8}"/>
              </a:ext>
            </a:extLst>
          </p:cNvPr>
          <p:cNvSpPr txBox="1">
            <a:spLocks/>
          </p:cNvSpPr>
          <p:nvPr/>
        </p:nvSpPr>
        <p:spPr>
          <a:xfrm>
            <a:off x="-1490" y="-768"/>
            <a:ext cx="12192192" cy="690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APPLE CHANCERY"/>
                <a:cs typeface="APPLE CHANCERY"/>
              </a:rPr>
              <a:t>Learned Skills and Future Improvements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22936-9673-0295-1526-2923CC633E69}"/>
              </a:ext>
            </a:extLst>
          </p:cNvPr>
          <p:cNvSpPr txBox="1"/>
          <p:nvPr/>
        </p:nvSpPr>
        <p:spPr>
          <a:xfrm>
            <a:off x="337343" y="433027"/>
            <a:ext cx="6302048" cy="6447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37744">
              <a:spcAft>
                <a:spcPts val="600"/>
              </a:spcAft>
            </a:pPr>
            <a:endParaRPr lang="en-US" sz="1400" kern="1200">
              <a:solidFill>
                <a:srgbClr val="2A3140"/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q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Learnt skills: 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Organizing and managing data in a database.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Creating tables, views, procedures, functions, and ORDBMS.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Learnt DDL, DCL and DML using SQL commands.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q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Key Learnings: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Improved understanding of database management.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Ability to create effective data structures.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Efficient data retrieval and manipulation capabilities.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Enhanced knowledge of data modeling and design principles.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q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Additional learned concepts: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ER Diagram: 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Helped visualize entity relationships.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Guided representation in the database.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Referential Integrity: 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Ensured data consistency and accuracy.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Maintained relationships between tables.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Normalized Table: 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Reduced data redundancy.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Ensured data consistency by organizing data into separate tables. 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Crucial in database design: 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  <a:p>
            <a:pPr marL="148590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Helvetica"/>
              </a:rPr>
              <a:t>Essential for creating an efficient and effective database application.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Söhne"/>
              <a:cs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C79A1-27D5-9B1B-9B2E-6890163F2B01}"/>
              </a:ext>
            </a:extLst>
          </p:cNvPr>
          <p:cNvSpPr txBox="1"/>
          <p:nvPr/>
        </p:nvSpPr>
        <p:spPr>
          <a:xfrm>
            <a:off x="7227863" y="723206"/>
            <a:ext cx="4898622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8590" indent="-148590" defTabSz="237744">
              <a:spcAft>
                <a:spcPts val="600"/>
              </a:spcAft>
              <a:buFont typeface="Wingdings"/>
              <a:buChar char="q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Areas for Future Improvements: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  <a:cs typeface="Calibri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Performance tuning and optimization.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Query optimization.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Reducing data duplication.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Improving database performance.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Data analysis and reporting.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237490" lvl="1" defTabSz="237744">
              <a:spcAft>
                <a:spcPts val="600"/>
              </a:spcAft>
            </a:pP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148590" indent="-148590" defTabSz="237744">
              <a:spcAft>
                <a:spcPts val="600"/>
              </a:spcAft>
              <a:buFont typeface="Wingdings"/>
              <a:buChar char="q"/>
            </a:pPr>
            <a:r>
              <a:rPr lang="en-US" sz="1400" b="1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Importance of Improving Skills:</a:t>
            </a:r>
            <a:endParaRPr lang="en-US" sz="1400" b="1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Ensures efficient database performance.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Provides valuable insights into the data.</a:t>
            </a:r>
            <a:endParaRPr lang="en-US" sz="1400" kern="1200">
              <a:solidFill>
                <a:schemeClr val="accent1">
                  <a:lumMod val="50000"/>
                </a:schemeClr>
              </a:solidFill>
              <a:latin typeface="Söhne"/>
            </a:endParaRPr>
          </a:p>
          <a:p>
            <a:pPr marL="386080" lvl="1" indent="-148590" defTabSz="237744">
              <a:spcAft>
                <a:spcPts val="600"/>
              </a:spcAft>
              <a:buFont typeface="Arial"/>
              <a:buChar char="•"/>
            </a:pPr>
            <a:r>
              <a:rPr lang="en-US" sz="1400" kern="120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Facilitates data-driven decision-making.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32862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:a16="http://schemas.microsoft.com/office/drawing/2014/main" id="{B9045D9A-0613-0025-F1D1-E686A2E07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6634" r="-2" b="5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C5503-4A80-BCD1-83B7-06510F57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62" y="2486025"/>
            <a:ext cx="5857875" cy="16764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cs typeface="Calibri Light"/>
              </a:rPr>
              <a:t>Thank you!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3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56" descr="Computer script on a screen">
            <a:extLst>
              <a:ext uri="{FF2B5EF4-FFF2-40B4-BE49-F238E27FC236}">
                <a16:creationId xmlns:a16="http://schemas.microsoft.com/office/drawing/2014/main" id="{7D0A3685-5FBE-189B-7D2C-62E9CF7DB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5382" b="10348"/>
          <a:stretch/>
        </p:blipFill>
        <p:spPr>
          <a:xfrm>
            <a:off x="20" y="0"/>
            <a:ext cx="12191980" cy="7178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BB29E-914D-4CA2-A542-C00BD699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68" y="2671763"/>
            <a:ext cx="3534533" cy="11144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b="1">
                <a:solidFill>
                  <a:schemeClr val="tx2"/>
                </a:solidFill>
              </a:rPr>
              <a:t>Agenda</a:t>
            </a:r>
          </a:p>
        </p:txBody>
      </p:sp>
      <p:graphicFrame>
        <p:nvGraphicFramePr>
          <p:cNvPr id="88" name="TextBox 2">
            <a:extLst>
              <a:ext uri="{FF2B5EF4-FFF2-40B4-BE49-F238E27FC236}">
                <a16:creationId xmlns:a16="http://schemas.microsoft.com/office/drawing/2014/main" id="{FD7194C1-B6E9-F1F4-7FCE-E6BFD3548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380161"/>
              </p:ext>
            </p:extLst>
          </p:nvPr>
        </p:nvGraphicFramePr>
        <p:xfrm>
          <a:off x="6295969" y="114300"/>
          <a:ext cx="4905431" cy="674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3C318-92BD-4802-8D94-705D31B6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08" y="1084481"/>
            <a:ext cx="8225318" cy="5737803"/>
          </a:xfrm>
        </p:spPr>
        <p:txBody>
          <a:bodyPr vert="horz" lIns="91440" tIns="45720" rIns="91440" bIns="45720" rtlCol="0" anchor="t">
            <a:noAutofit/>
          </a:bodyPr>
          <a:lstStyle/>
          <a:p>
            <a:br>
              <a:rPr lang="en-US" sz="1600" dirty="0">
                <a:latin typeface="+mn-lt"/>
              </a:rPr>
            </a:br>
            <a:br>
              <a:rPr lang="en-US" sz="1600" u="sng" dirty="0"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Purpose: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To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 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develop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database for an e-store that sells beauty products globally to improve efficiency and manage information flow.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Database Components: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Employees, beauty products inventory, orders, customers, and suppliers.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Product Categories: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Each category has a distinct name and number with its own set of products, including name, description, price, and image.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Inventory Management: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Records are kept of the number of products available in stock, sold, and on order from suppliers.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Suppliers: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Multiple suppliers are sourced for the products. Records are kept of the name, tracking information, and products supplied by each supplier.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Customers: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Customers can create accounts and place orders. Records are kept of their name, contact information, shipping and billing addresses, and order history.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Order Tracking: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Each order has a unique order number, date, and status with records of the amount for each order.</a:t>
            </a:r>
            <a:br>
              <a:rPr lang="en-US" sz="1600" i="0" dirty="0">
                <a:effectLst/>
                <a:latin typeface="+mn-lt"/>
              </a:rPr>
            </a:br>
            <a:br>
              <a:rPr lang="en-US" sz="1600" i="0" dirty="0">
                <a:effectLst/>
                <a:latin typeface="+mn-lt"/>
              </a:rPr>
            </a:br>
            <a:endParaRPr lang="en-US" sz="1600" dirty="0">
              <a:latin typeface="+mn-lt"/>
              <a:cs typeface="Calibri" panose="020F0502020204030204"/>
            </a:endParaRPr>
          </a:p>
        </p:txBody>
      </p:sp>
      <p:pic>
        <p:nvPicPr>
          <p:cNvPr id="47" name="Picture 46" descr="A picture containing clock, gear&#10;&#10;Description automatically generated">
            <a:extLst>
              <a:ext uri="{FF2B5EF4-FFF2-40B4-BE49-F238E27FC236}">
                <a16:creationId xmlns:a16="http://schemas.microsoft.com/office/drawing/2014/main" id="{529F2917-761E-F6FC-BD13-76C750F1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65" r="41131" b="1"/>
          <a:stretch/>
        </p:blipFill>
        <p:spPr>
          <a:xfrm>
            <a:off x="8672514" y="10"/>
            <a:ext cx="351948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3BF2AB7-F3B6-4D6A-A994-62F023035EF4}"/>
              </a:ext>
            </a:extLst>
          </p:cNvPr>
          <p:cNvSpPr txBox="1"/>
          <p:nvPr/>
        </p:nvSpPr>
        <p:spPr>
          <a:xfrm>
            <a:off x="7505" y="542925"/>
            <a:ext cx="91802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1">
                    <a:lumMod val="50000"/>
                  </a:schemeClr>
                </a:solidFill>
                <a:latin typeface="APPLE CHANCERY"/>
                <a:cs typeface="APPLE CHANCERY" panose="03020702040506060504" pitchFamily="66" charset="-79"/>
              </a:rPr>
              <a:t>Introduction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kayaKanadaka"/>
                <a:cs typeface="AkayaKanadaka" panose="02010502080401010103" pitchFamily="2" charset="77"/>
              </a:rPr>
              <a:t> 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kayaKanadaka"/>
              <a:cs typeface="AkayaKanadaka" panose="020105020804010101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77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880B-C199-2A5F-AF98-0D2B6DAD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77191"/>
            <a:ext cx="10515600" cy="1066820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/>
              </a:rPr>
              <a:t>Need, Requirements and Functionality</a:t>
            </a:r>
            <a:b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F85C0-0454-01DA-C273-ED8957A995B6}"/>
              </a:ext>
            </a:extLst>
          </p:cNvPr>
          <p:cNvSpPr txBox="1"/>
          <p:nvPr/>
        </p:nvSpPr>
        <p:spPr>
          <a:xfrm>
            <a:off x="361507" y="903767"/>
            <a:ext cx="1031358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/>
                <a:cs typeface="AkayaKanadaka" panose="02010502080401010103" pitchFamily="2" charset="77"/>
              </a:rPr>
              <a:t>Need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e-store needs a database to manage its operations efficiently and to keep track of its employees, inventory, orders, customers, and suppliers.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secure platform to store and manage information and improve the flow of information between different parts of the business.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Requirements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require the database 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to handle a high volume of data and transactions from multiple sources.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easy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to use and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user-friendly interface for employees to input and access data.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secure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, with restricted access to sensitive information.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scalable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to accommodate the growth of the business over time.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/>
                <a:cs typeface="AkayaKanadaka" panose="02010502080401010103" pitchFamily="2" charset="77"/>
              </a:rPr>
              <a:t>Functionality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AkayaKanadaka"/>
              <a:cs typeface="AkayaKanadaka" panose="020105020804010101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database provides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to manage employee information, such as their personal data and roles within the organization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enables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the e-store to manage its inventory efficiently, keeping track of stock levels, sales, and orders from suppliers.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for customers to create accounts, place orders, and view their order history.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enables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the e-store to manage its supplier information, such as their contact details and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products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supplied.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database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for generating reports on inventory, sales, and other metrics to help the business make informed decisions.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02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FC52-0517-42A7-A8E3-CD457602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8" y="80199"/>
            <a:ext cx="8893033" cy="663925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br>
              <a:rPr lang="en-US" sz="1800" b="1" dirty="0">
                <a:latin typeface="AkayaKanadaka"/>
                <a:cs typeface="AkayaKanadaka" panose="02010502080401010103" pitchFamily="2" charset="77"/>
              </a:rPr>
            </a:br>
            <a:br>
              <a:rPr lang="en-US" sz="1800" b="1" dirty="0">
                <a:latin typeface="AkayaKanadaka"/>
                <a:cs typeface="AkayaKanadaka" panose="02010502080401010103" pitchFamily="2" charset="77"/>
              </a:rPr>
            </a:br>
            <a:br>
              <a:rPr lang="en-US" sz="1800" b="1" dirty="0">
                <a:latin typeface="AkayaKanadaka"/>
                <a:cs typeface="AkayaKanadaka" panose="02010502080401010103" pitchFamily="2" charset="77"/>
              </a:rPr>
            </a:b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/>
                <a:cs typeface="AkayaKanadaka" panose="02010502080401010103" pitchFamily="2" charset="77"/>
              </a:rPr>
              <a:t>Need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e-store needs a database to manage its operations efficiently and to keep track of its employees, inventory, orders, customers, and suppliers.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secure platform to store and manage information and improve the flow of information between different parts of the business.</a:t>
            </a:r>
            <a:br>
              <a:rPr lang="en-US" sz="1500" b="0" i="0" dirty="0">
                <a:effectLst/>
              </a:rPr>
            </a:br>
            <a:br>
              <a:rPr lang="en-US" sz="1500" dirty="0"/>
            </a:b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Requirements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  <a:br>
              <a:rPr lang="en-US" sz="1800" b="1" dirty="0">
                <a:latin typeface="AkayaKanadaka"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--&gt;We require the database 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to handle a high volume of data and transactions from multiple sources.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--&gt;It is easy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to use and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user-friendly interface for employees to input and access data.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It is secure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, with restricted access to sensitive information.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--&gt;It is scalable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to accommodate the growth of the business over time.</a:t>
            </a:r>
            <a:br>
              <a:rPr lang="en-US" sz="1500" b="0" i="0" dirty="0">
                <a:effectLst/>
              </a:rPr>
            </a:br>
            <a:br>
              <a:rPr lang="en-US" sz="1500" b="0" i="0" dirty="0">
                <a:effectLst/>
              </a:rPr>
            </a:b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/>
                <a:cs typeface="AkayaKanadaka" panose="02010502080401010103" pitchFamily="2" charset="77"/>
              </a:rPr>
              <a:t>Functionality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kayaKanadaka"/>
                <a:cs typeface="AkayaKanadaka" panose="02010502080401010103" pitchFamily="2" charset="77"/>
              </a:rPr>
              <a:t>:</a:t>
            </a:r>
            <a:br>
              <a:rPr lang="en-US" sz="150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database provides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to manage employee information, such as their personal data and roles within the organization.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enables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the e-store to manage its inventory efficiently, keeping track of stock levels, sales, and orders from suppliers.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for customers to create accounts, place orders, and view their order history.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The database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enables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the e-store to manage its supplier information, such as their contact details and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products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supplied.</a:t>
            </a:r>
            <a:br>
              <a:rPr lang="en-US" sz="1500" b="0" i="0" dirty="0">
                <a:effectLst/>
              </a:rPr>
            </a:b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--&gt;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database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provides</a:t>
            </a: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  <a:t> a platform for generating reports on inventory, sales, and other metrics to help the business make informed decisions.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Calibri Light" panose="020F0302020204030204"/>
            </a:endParaRPr>
          </a:p>
        </p:txBody>
      </p:sp>
      <p:pic>
        <p:nvPicPr>
          <p:cNvPr id="22" name="Video 21" descr="Electronic System">
            <a:extLst>
              <a:ext uri="{FF2B5EF4-FFF2-40B4-BE49-F238E27FC236}">
                <a16:creationId xmlns:a16="http://schemas.microsoft.com/office/drawing/2014/main" id="{6D6E7DDF-25AD-2F69-D4B8-C7586584B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9112395" y="0"/>
            <a:ext cx="3079604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74BB0-DFA2-2172-406B-114B1C499F20}"/>
              </a:ext>
            </a:extLst>
          </p:cNvPr>
          <p:cNvSpPr txBox="1"/>
          <p:nvPr/>
        </p:nvSpPr>
        <p:spPr>
          <a:xfrm>
            <a:off x="3032" y="286690"/>
            <a:ext cx="911787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/>
            <a:r>
              <a:rPr lang="en-US" sz="36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/>
              </a:rPr>
              <a:t>Need, Requirements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25268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B4206-0D3E-40E9-9056-0C7309757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1913859"/>
            <a:ext cx="3486164" cy="25411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ERD DIAGRAM</a:t>
            </a:r>
            <a:b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Description of Entity Type</a:t>
            </a:r>
            <a:b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Type</a:t>
            </a:r>
            <a:b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Keys/cardinality Constraints</a:t>
            </a:r>
            <a:b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34BB3-E7F6-961B-D877-D34ABAA2F480}"/>
              </a:ext>
            </a:extLst>
          </p:cNvPr>
          <p:cNvSpPr txBox="1"/>
          <p:nvPr/>
        </p:nvSpPr>
        <p:spPr>
          <a:xfrm>
            <a:off x="4724406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EF4FA-6E25-4D0F-CB8D-C40FB43E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42" y="-17819"/>
            <a:ext cx="7772400" cy="67056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428BB5-3D94-E6FC-B602-86B0D33F1CEE}"/>
              </a:ext>
            </a:extLst>
          </p:cNvPr>
          <p:cNvSpPr txBox="1"/>
          <p:nvPr/>
        </p:nvSpPr>
        <p:spPr>
          <a:xfrm>
            <a:off x="1265275" y="20293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14DFE2-0950-28EC-677C-5F9A5A99F3F2}"/>
              </a:ext>
            </a:extLst>
          </p:cNvPr>
          <p:cNvSpPr txBox="1"/>
          <p:nvPr/>
        </p:nvSpPr>
        <p:spPr>
          <a:xfrm>
            <a:off x="228145" y="627321"/>
            <a:ext cx="3486164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b="1" u="sng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Database Design</a:t>
            </a:r>
            <a:endParaRPr lang="en-US" sz="3600" u="sng">
              <a:solidFill>
                <a:schemeClr val="bg1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258A6B7-F7AB-9DCE-1E51-95B22537242E}"/>
              </a:ext>
            </a:extLst>
          </p:cNvPr>
          <p:cNvSpPr/>
          <p:nvPr/>
        </p:nvSpPr>
        <p:spPr>
          <a:xfrm>
            <a:off x="782150" y="4360798"/>
            <a:ext cx="2626242" cy="3189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B1386-1930-41F8-B933-29E13C71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46" y="1446027"/>
            <a:ext cx="4053870" cy="260497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defTabSz="594360">
              <a:spcAft>
                <a:spcPts val="600"/>
              </a:spcAft>
            </a:pPr>
            <a:r>
              <a:rPr lang="en-US" sz="3100" b="1" u="sng" kern="1200" dirty="0">
                <a:solidFill>
                  <a:srgbClr val="FFFFFF"/>
                </a:solidFill>
                <a:latin typeface="APPLE CHANCERY"/>
                <a:cs typeface="APPLE CHANCERY" panose="03020702040506060504" pitchFamily="66" charset="-79"/>
              </a:rPr>
              <a:t>Relational Database using Referential Integrity </a:t>
            </a:r>
            <a:br>
              <a:rPr lang="en-US" sz="3100" u="sng" kern="12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sz="3600" kern="1200" dirty="0"/>
            </a:br>
            <a:r>
              <a:rPr lang="en-US" sz="3100" kern="1200" dirty="0">
                <a:solidFill>
                  <a:schemeClr val="bg1"/>
                </a:solidFill>
                <a:latin typeface="+mn-lt"/>
                <a:ea typeface="+mj-ea"/>
                <a:cs typeface="Times New Roman"/>
              </a:rPr>
              <a:t>Identifying Primary key and Foreign key</a:t>
            </a:r>
            <a:br>
              <a:rPr lang="en-US" sz="3600" dirty="0">
                <a:latin typeface="Times New Roman"/>
                <a:cs typeface="Times New Roman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E1DAE7-E9F2-CF64-A42A-C5D33166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88" y="511387"/>
            <a:ext cx="7900919" cy="5783087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E27204A5-765B-B39B-DC69-814394525F73}"/>
              </a:ext>
            </a:extLst>
          </p:cNvPr>
          <p:cNvSpPr/>
          <p:nvPr/>
        </p:nvSpPr>
        <p:spPr>
          <a:xfrm>
            <a:off x="627322" y="4061142"/>
            <a:ext cx="2845544" cy="3189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6143A-8583-6302-20BB-A13DE82B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96" y="236406"/>
            <a:ext cx="3766818" cy="550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b="1" u="sng">
                <a:solidFill>
                  <a:srgbClr val="FFFFFF"/>
                </a:solidFill>
                <a:latin typeface="Apple Chancery" panose="03020702040506060504" pitchFamily="66" charset="-79"/>
                <a:cs typeface="Apple Chancery"/>
              </a:rPr>
              <a:t>Normalization</a:t>
            </a:r>
            <a:br>
              <a:rPr lang="en-US" sz="3200" u="sng"/>
            </a:br>
            <a:br>
              <a:rPr lang="en-US" sz="3200" u="sng"/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E6C09-3225-3574-C0F5-357D4792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10" y="470230"/>
            <a:ext cx="3703627" cy="4571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D08C-C9FB-CB5F-6B62-BB7A5B03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52" y="786875"/>
            <a:ext cx="4238251" cy="5167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F5902-89C6-5541-AF7E-FE59392C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98" y="5284781"/>
            <a:ext cx="3509305" cy="801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A7913A-8A30-8D19-A12C-0BEA5907657B}"/>
              </a:ext>
            </a:extLst>
          </p:cNvPr>
          <p:cNvSpPr txBox="1"/>
          <p:nvPr/>
        </p:nvSpPr>
        <p:spPr>
          <a:xfrm>
            <a:off x="27073" y="978195"/>
            <a:ext cx="4011530" cy="4679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86384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tabLst>
                <a:tab pos="196596" algn="l"/>
              </a:tabLst>
            </a:pPr>
            <a:r>
              <a:rPr lang="en-US" sz="2400" b="1">
                <a:solidFill>
                  <a:schemeClr val="bg1"/>
                </a:solidFill>
                <a:latin typeface="AkayaKanadaka"/>
                <a:cs typeface="AkayaKanadaka" panose="02010502080401010103" pitchFamily="2" charset="77"/>
              </a:rPr>
              <a:t>R</a:t>
            </a:r>
            <a:r>
              <a:rPr lang="en-US" sz="2400" b="1" kern="1200">
                <a:solidFill>
                  <a:schemeClr val="bg1"/>
                </a:solidFill>
                <a:latin typeface="AkayaKanadaka"/>
                <a:ea typeface="+mj-ea"/>
                <a:cs typeface="AkayaKanadaka" panose="02010502080401010103" pitchFamily="2" charset="77"/>
              </a:rPr>
              <a:t>elational schema after normalization:</a:t>
            </a:r>
          </a:p>
          <a:p>
            <a:pPr algn="ctr" defTabSz="786384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tabLst>
                <a:tab pos="196596" algn="l"/>
              </a:tabLst>
            </a:pPr>
            <a:r>
              <a:rPr lang="en-US" sz="2000">
                <a:solidFill>
                  <a:schemeClr val="bg1"/>
                </a:solidFill>
                <a:latin typeface="+mn-lt"/>
                <a:cs typeface="Times New Roman"/>
              </a:rPr>
              <a:t>Customer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j-ea"/>
                <a:cs typeface="Times New Roman"/>
              </a:rPr>
              <a:t>, Employee and Beauty Products tabl</a:t>
            </a:r>
            <a:r>
              <a:rPr lang="en-US" sz="2000">
                <a:solidFill>
                  <a:schemeClr val="bg1"/>
                </a:solidFill>
                <a:latin typeface="+mn-lt"/>
                <a:cs typeface="Times New Roman"/>
              </a:rPr>
              <a:t>es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j-ea"/>
                <a:cs typeface="Times New Roman"/>
              </a:rPr>
              <a:t> are not in the 3NF Form as they have transitive dependency</a:t>
            </a:r>
          </a:p>
          <a:p>
            <a:pPr marL="342900" indent="-342900" algn="ctr" defTabSz="786384">
              <a:lnSpc>
                <a:spcPct val="107000"/>
              </a:lnSpc>
              <a:spcAft>
                <a:spcPts val="600"/>
              </a:spcAft>
              <a:buFont typeface="Arial"/>
              <a:buChar char="•"/>
              <a:tabLst>
                <a:tab pos="196596" algn="l"/>
              </a:tabLst>
            </a:pPr>
            <a:r>
              <a:rPr lang="en-US" sz="2000" err="1">
                <a:solidFill>
                  <a:schemeClr val="bg1"/>
                </a:solidFill>
                <a:ea typeface="+mj-ea"/>
                <a:cs typeface="Times New Roman"/>
              </a:rPr>
              <a:t>PostalCode</a:t>
            </a:r>
            <a:r>
              <a:rPr lang="en-US" sz="2000">
                <a:solidFill>
                  <a:schemeClr val="bg1"/>
                </a:solidFill>
                <a:ea typeface="+mj-ea"/>
                <a:cs typeface="Times New Roman"/>
              </a:rPr>
              <a:t>-&gt;City, State</a:t>
            </a:r>
            <a:endParaRPr lang="en-US" sz="2000">
              <a:solidFill>
                <a:schemeClr val="bg1"/>
              </a:solidFill>
              <a:ea typeface="+mj-ea"/>
              <a:cs typeface="Times New Roman" panose="02020603050405020304" pitchFamily="18" charset="0"/>
            </a:endParaRPr>
          </a:p>
          <a:p>
            <a:pPr defTabSz="786384">
              <a:lnSpc>
                <a:spcPct val="107000"/>
              </a:lnSpc>
              <a:spcAft>
                <a:spcPts val="600"/>
              </a:spcAft>
              <a:tabLst>
                <a:tab pos="196596" algn="l"/>
              </a:tabLst>
            </a:pPr>
            <a:endParaRPr lang="en-US">
              <a:solidFill>
                <a:schemeClr val="bg1"/>
              </a:solidFill>
              <a:latin typeface="Calibri" panose="020F0502020204030204"/>
              <a:ea typeface="+mj-ea"/>
              <a:cs typeface="Times New Roman" panose="02020603050405020304" pitchFamily="18" charset="0"/>
            </a:endParaRPr>
          </a:p>
          <a:p>
            <a:pPr algn="ctr" defTabSz="786384">
              <a:lnSpc>
                <a:spcPct val="107000"/>
              </a:lnSpc>
              <a:spcAft>
                <a:spcPts val="600"/>
              </a:spcAft>
              <a:tabLst>
                <a:tab pos="196596" algn="l"/>
              </a:tabLst>
            </a:pPr>
            <a:r>
              <a:rPr lang="en-US" sz="2400" kern="1200">
                <a:solidFill>
                  <a:schemeClr val="bg1"/>
                </a:solidFill>
                <a:latin typeface="AkayaKanadaka"/>
                <a:ea typeface="+mj-ea"/>
                <a:cs typeface="AkayaKanadaka" panose="02010502080401010103" pitchFamily="2" charset="77"/>
              </a:rPr>
              <a:t>Decomposition of the relational schema to perform the normalization</a:t>
            </a:r>
          </a:p>
          <a:p>
            <a:pPr defTabSz="786384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tabLst>
                <a:tab pos="196596" algn="l"/>
              </a:tabLst>
            </a:pPr>
            <a:endParaRPr lang="en-US" sz="1800" kern="1200">
              <a:solidFill>
                <a:schemeClr val="bg1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89C56A7-16FC-0926-097E-F65AD10B6B35}"/>
              </a:ext>
            </a:extLst>
          </p:cNvPr>
          <p:cNvSpPr/>
          <p:nvPr/>
        </p:nvSpPr>
        <p:spPr>
          <a:xfrm>
            <a:off x="796094" y="5251899"/>
            <a:ext cx="2573079" cy="31897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94B2C2C-7701-46D8-9BA9-53ED539324C9}"/>
              </a:ext>
            </a:extLst>
          </p:cNvPr>
          <p:cNvSpPr txBox="1">
            <a:spLocks/>
          </p:cNvSpPr>
          <p:nvPr/>
        </p:nvSpPr>
        <p:spPr>
          <a:xfrm>
            <a:off x="778811" y="1013341"/>
            <a:ext cx="4924969" cy="401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u="sng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rPr>
              <a:t>CREATE Table &amp; INSERT Rows</a:t>
            </a:r>
            <a:endParaRPr lang="en-US" sz="2400" b="1" kern="1200">
              <a:solidFill>
                <a:schemeClr val="accent1">
                  <a:lumMod val="5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2DD16-0922-4112-9A5E-D67F29192DB5}"/>
              </a:ext>
            </a:extLst>
          </p:cNvPr>
          <p:cNvSpPr txBox="1"/>
          <p:nvPr/>
        </p:nvSpPr>
        <p:spPr>
          <a:xfrm>
            <a:off x="912686" y="1847287"/>
            <a:ext cx="4306185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CREATE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TABLE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i="1" kern="120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table_name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    column1 datatype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    column2 datatype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    column3 datatype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   ....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);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0319F-76D6-421D-8AB7-61A36B12A1A1}"/>
              </a:ext>
            </a:extLst>
          </p:cNvPr>
          <p:cNvSpPr txBox="1"/>
          <p:nvPr/>
        </p:nvSpPr>
        <p:spPr>
          <a:xfrm>
            <a:off x="912686" y="3594281"/>
            <a:ext cx="417859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INSERT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i="1" kern="120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table_name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column1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column2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column3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 ...)</a:t>
            </a:r>
            <a:br>
              <a:rPr lang="en-US" sz="1600" kern="12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value1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value2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600" i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value3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 ...);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DA4D3-C081-A0EC-AC00-433600033BF4}"/>
              </a:ext>
            </a:extLst>
          </p:cNvPr>
          <p:cNvSpPr txBox="1"/>
          <p:nvPr/>
        </p:nvSpPr>
        <p:spPr>
          <a:xfrm>
            <a:off x="1544459" y="201101"/>
            <a:ext cx="83146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u="sng">
                <a:solidFill>
                  <a:schemeClr val="accent1">
                    <a:lumMod val="50000"/>
                  </a:schemeClr>
                </a:solidFill>
                <a:latin typeface="APPLE CHANCERY"/>
                <a:cs typeface="APPLE CHANCERY"/>
              </a:rPr>
              <a:t>SQL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04D26B-4E56-471A-3199-192522AC484E}"/>
              </a:ext>
            </a:extLst>
          </p:cNvPr>
          <p:cNvSpPr txBox="1"/>
          <p:nvPr/>
        </p:nvSpPr>
        <p:spPr>
          <a:xfrm>
            <a:off x="912686" y="1414687"/>
            <a:ext cx="10638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Syntax: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3E627A-73E2-9A2F-C9A1-2F873559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1991" y="1083574"/>
            <a:ext cx="3254149" cy="2628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E523BA-E3CA-8E6C-1136-18C20000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88" y="4812755"/>
            <a:ext cx="5798121" cy="139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6BDA5-4EE9-351D-A094-E57C1A6D019E}"/>
              </a:ext>
            </a:extLst>
          </p:cNvPr>
          <p:cNvSpPr txBox="1"/>
          <p:nvPr/>
        </p:nvSpPr>
        <p:spPr>
          <a:xfrm>
            <a:off x="912686" y="4991770"/>
            <a:ext cx="2777263" cy="3443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416052">
              <a:spcAft>
                <a:spcPts val="600"/>
              </a:spcAft>
            </a:pP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SELECT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600" kern="1200">
                <a:solidFill>
                  <a:srgbClr val="0000CD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i="1" kern="120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table_name</a:t>
            </a:r>
            <a:r>
              <a:rPr lang="en-US"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;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C589B-C980-8FD5-E420-C5596E694CD0}"/>
              </a:ext>
            </a:extLst>
          </p:cNvPr>
          <p:cNvSpPr txBox="1"/>
          <p:nvPr/>
        </p:nvSpPr>
        <p:spPr>
          <a:xfrm>
            <a:off x="908295" y="4622434"/>
            <a:ext cx="150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Syntax:</a:t>
            </a:r>
          </a:p>
          <a:p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E9B9E17-0D69-2159-8DC4-A63B7243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488" y="3594281"/>
            <a:ext cx="3892195" cy="10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11D288E97D304BB4A21F318B1813DE" ma:contentTypeVersion="8" ma:contentTypeDescription="Create a new document." ma:contentTypeScope="" ma:versionID="53784154118e9648e7af9881539b562f">
  <xsd:schema xmlns:xsd="http://www.w3.org/2001/XMLSchema" xmlns:xs="http://www.w3.org/2001/XMLSchema" xmlns:p="http://schemas.microsoft.com/office/2006/metadata/properties" xmlns:ns2="802ee658-55cd-4fe8-b867-15106501e0d6" targetNamespace="http://schemas.microsoft.com/office/2006/metadata/properties" ma:root="true" ma:fieldsID="099c8f0a84684c48fe73e52dbe3bc21c" ns2:_="">
    <xsd:import namespace="802ee658-55cd-4fe8-b867-15106501e0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e658-55cd-4fe8-b867-15106501e0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758582-B4C2-402D-861E-069C7DF284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D64C75-599D-48B2-84B6-2101CE24719C}">
  <ds:schemaRefs>
    <ds:schemaRef ds:uri="802ee658-55cd-4fe8-b867-15106501e0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2D0A0C-5A2A-4DC0-A92C-2C523D3583BC}">
  <ds:schemaRefs>
    <ds:schemaRef ds:uri="802ee658-55cd-4fe8-b867-15106501e0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{256471AA-9221-8042-BCE0-1E9B0D807162}tf10001120</Template>
  <TotalTime>27</TotalTime>
  <Words>1532</Words>
  <Application>Microsoft Macintosh PowerPoint</Application>
  <PresentationFormat>Widescreen</PresentationFormat>
  <Paragraphs>132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AkayaKanadaka</vt:lpstr>
      <vt:lpstr>Apple Chancery</vt:lpstr>
      <vt:lpstr>Apple Chancery</vt:lpstr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 Beauty Products e-Store Project  Group-6 Presented By: Bhumika Suvagia (Team Leader) Ankita Savaliya (Database Developer) Akanksha Khaire (Database Developer) </vt:lpstr>
      <vt:lpstr>Agenda</vt:lpstr>
      <vt:lpstr>  Purpose: To develop a database for an e-store that sells beauty products globally to improve efficiency and manage information flow.  Database Components: Employees, beauty products inventory, orders, customers, and suppliers.  Product Categories: Each category has a distinct name and number with its own set of products, including name, description, price, and image.  Inventory Management: Records are kept of the number of products available in stock, sold, and on order from suppliers.  Suppliers: Multiple suppliers are sourced for the products. Records are kept of the name, tracking information, and products supplied by each supplier.  Customers: Customers can create accounts and place orders. Records are kept of their name, contact information, shipping and billing addresses, and order history.  Order Tracking: Each order has a unique order number, date, and status with records of the amount for each order.  </vt:lpstr>
      <vt:lpstr>Need, Requirements and Functionality </vt:lpstr>
      <vt:lpstr>   Need: The e-store needs a database to manage its operations efficiently and to keep track of its employees, inventory, orders, customers, and suppliers. --&gt;The database provides a secure platform to store and manage information and improve the flow of information between different parts of the business.  Requirements: --&gt;We require the database to handle a high volume of data and transactions from multiple sources. --&gt;It is easy to use and provides a user-friendly interface for employees to input and access data. It is secure, with restricted access to sensitive information. --&gt;It is scalable to accommodate the growth of the business over time.  Functionality: --&gt;The database provides a platform to manage employee information, such as their personal data and roles within the organization. --&gt;The database enables the e-store to manage its inventory efficiently, keeping track of stock levels, sales, and orders from suppliers. --&gt;The database provides a platform for customers to create accounts, place orders, and view their order history. --&gt;The database enables the e-store to manage its supplier information, such as their contact details and the products supplied. --&gt;The database provides a platform for generating reports on inventory, sales, and other metrics to help the business make informed decisions.</vt:lpstr>
      <vt:lpstr>ERD DIAGRAM  Description of Entity Type Relationship Type Keys/cardinality Constraints </vt:lpstr>
      <vt:lpstr>Relational Database using Referential Integrity   Identifying Primary key and Foreign key </vt:lpstr>
      <vt:lpstr>Normalization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5430-Project – Team 1</dc:title>
  <dc:creator>Basavaraju, Chandan</dc:creator>
  <cp:lastModifiedBy>Sensi Pravinbhai Shiyani</cp:lastModifiedBy>
  <cp:revision>133</cp:revision>
  <dcterms:created xsi:type="dcterms:W3CDTF">2022-04-14T23:09:34Z</dcterms:created>
  <dcterms:modified xsi:type="dcterms:W3CDTF">2023-05-06T05:08:01Z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0x010100B711D288E97D304BB4A21F318B1813DE</vt:lpwstr>
  </property>
</Properties>
</file>